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83"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9" d="100"/>
          <a:sy n="89" d="100"/>
        </p:scale>
        <p:origin x="466"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hoko-Happy-Place\Desktop\TSF.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hoko-Happy-Place\Desktop\Tulko&#353;anas%20biroji_Pa&#353;nodarbin&#257;tie%20tulki.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'Veidlapu atbildes 1'!$H$107</c:f>
              <c:strCache>
                <c:ptCount val="1"/>
                <c:pt idx="0">
                  <c:v>Testa tulkojums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lang="en-US"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'Veidlapu atbildes 1'!$I$107</c:f>
              <c:numCache>
                <c:formatCode>General</c:formatCode>
                <c:ptCount val="1"/>
                <c:pt idx="0">
                  <c:v>61</c:v>
                </c:pt>
              </c:numCache>
            </c:numRef>
          </c:val>
        </c:ser>
        <c:ser>
          <c:idx val="1"/>
          <c:order val="1"/>
          <c:tx>
            <c:strRef>
              <c:f>'Veidlapu atbildes 1'!$H$108</c:f>
              <c:strCache>
                <c:ptCount val="1"/>
                <c:pt idx="0">
                  <c:v>Pieredze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lang="en-US"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'Veidlapu atbildes 1'!$I$108</c:f>
              <c:numCache>
                <c:formatCode>General</c:formatCode>
                <c:ptCount val="1"/>
                <c:pt idx="0">
                  <c:v>72</c:v>
                </c:pt>
              </c:numCache>
            </c:numRef>
          </c:val>
        </c:ser>
        <c:ser>
          <c:idx val="2"/>
          <c:order val="2"/>
          <c:tx>
            <c:strRef>
              <c:f>'Veidlapu atbildes 1'!$H$109</c:f>
              <c:strCache>
                <c:ptCount val="1"/>
                <c:pt idx="0">
                  <c:v>Augstskolas diploms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lang="en-US"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'Veidlapu atbildes 1'!$I$109</c:f>
              <c:numCache>
                <c:formatCode>General</c:formatCode>
                <c:ptCount val="1"/>
                <c:pt idx="0">
                  <c:v>15</c:v>
                </c:pt>
              </c:numCache>
            </c:numRef>
          </c:val>
        </c:ser>
        <c:ser>
          <c:idx val="3"/>
          <c:order val="3"/>
          <c:tx>
            <c:strRef>
              <c:f>'Veidlapu atbildes 1'!$H$110</c:f>
              <c:strCache>
                <c:ptCount val="1"/>
                <c:pt idx="0">
                  <c:v>Intervija</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lang="en-US"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'Veidlapu atbildes 1'!$I$110</c:f>
              <c:numCache>
                <c:formatCode>General</c:formatCode>
                <c:ptCount val="1"/>
                <c:pt idx="0">
                  <c:v>14</c:v>
                </c:pt>
              </c:numCache>
            </c:numRef>
          </c:val>
        </c:ser>
        <c:ser>
          <c:idx val="4"/>
          <c:order val="4"/>
          <c:tx>
            <c:strRef>
              <c:f>'Veidlapu atbildes 1'!$H$111</c:f>
              <c:strCache>
                <c:ptCount val="1"/>
                <c:pt idx="0">
                  <c:v>Cits</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lang="en-US"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'Veidlapu atbildes 1'!$I$111</c:f>
              <c:numCache>
                <c:formatCode>General</c:formatCode>
                <c:ptCount val="1"/>
                <c:pt idx="0">
                  <c:v>10</c:v>
                </c:pt>
              </c:numCache>
            </c:numRef>
          </c:val>
        </c:ser>
        <c:dLbls>
          <c:showLegendKey val="0"/>
          <c:showVal val="1"/>
          <c:showCatName val="0"/>
          <c:showSerName val="0"/>
          <c:showPercent val="0"/>
          <c:showBubbleSize val="0"/>
        </c:dLbls>
        <c:gapWidth val="219"/>
        <c:overlap val="-27"/>
        <c:axId val="255907368"/>
        <c:axId val="255907760"/>
      </c:barChart>
      <c:catAx>
        <c:axId val="255907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0" i="0" u="none" strike="noStrike" kern="1200" baseline="0">
                <a:solidFill>
                  <a:schemeClr val="tx1">
                    <a:lumMod val="65000"/>
                    <a:lumOff val="35000"/>
                  </a:schemeClr>
                </a:solidFill>
                <a:latin typeface="+mn-lt"/>
                <a:ea typeface="+mn-ea"/>
                <a:cs typeface="+mn-cs"/>
              </a:defRPr>
            </a:pPr>
            <a:endParaRPr lang="en-US"/>
          </a:p>
        </c:txPr>
        <c:crossAx val="255907760"/>
        <c:crosses val="autoZero"/>
        <c:auto val="1"/>
        <c:lblAlgn val="ctr"/>
        <c:lblOffset val="100"/>
        <c:noMultiLvlLbl val="0"/>
      </c:catAx>
      <c:valAx>
        <c:axId val="255907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400" b="0" i="0" u="none" strike="noStrike" kern="1200" baseline="0">
                <a:solidFill>
                  <a:schemeClr val="tx1">
                    <a:lumMod val="65000"/>
                    <a:lumOff val="35000"/>
                  </a:schemeClr>
                </a:solidFill>
                <a:latin typeface="+mn-lt"/>
                <a:ea typeface="+mn-ea"/>
                <a:cs typeface="+mn-cs"/>
              </a:defRPr>
            </a:pPr>
            <a:endParaRPr lang="en-US"/>
          </a:p>
        </c:txPr>
        <c:crossAx val="255907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1</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'[Tulkošanas biroji_Pašnodarbinātie tulki.xlsx]Veidlapu atbildes 1'!$G$75:$J$75</c:f>
              <c:strCache>
                <c:ptCount val="4"/>
                <c:pt idx="0">
                  <c:v>Testa tulkojums</c:v>
                </c:pt>
                <c:pt idx="1">
                  <c:v>Pieredze</c:v>
                </c:pt>
                <c:pt idx="2">
                  <c:v>Augstskolas diploms</c:v>
                </c:pt>
                <c:pt idx="3">
                  <c:v>Intervija</c:v>
                </c:pt>
              </c:strCache>
            </c:strRef>
          </c:cat>
          <c:val>
            <c:numRef>
              <c:f>'[Tulkošanas biroji_Pašnodarbinātie tulki.xlsx]Veidlapu atbildes 1'!$G$76:$J$76</c:f>
              <c:numCache>
                <c:formatCode>General</c:formatCode>
                <c:ptCount val="4"/>
                <c:pt idx="0">
                  <c:v>21</c:v>
                </c:pt>
                <c:pt idx="1">
                  <c:v>26</c:v>
                </c:pt>
                <c:pt idx="2">
                  <c:v>5</c:v>
                </c:pt>
                <c:pt idx="3">
                  <c:v>17</c:v>
                </c:pt>
              </c:numCache>
            </c:numRef>
          </c:val>
        </c:ser>
        <c:ser>
          <c:idx val="1"/>
          <c:order val="1"/>
          <c:tx>
            <c:v>2</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'[Tulkošanas biroji_Pašnodarbinātie tulki.xlsx]Veidlapu atbildes 1'!$G$75:$J$75</c:f>
              <c:strCache>
                <c:ptCount val="4"/>
                <c:pt idx="0">
                  <c:v>Testa tulkojums</c:v>
                </c:pt>
                <c:pt idx="1">
                  <c:v>Pieredze</c:v>
                </c:pt>
                <c:pt idx="2">
                  <c:v>Augstskolas diploms</c:v>
                </c:pt>
                <c:pt idx="3">
                  <c:v>Intervija</c:v>
                </c:pt>
              </c:strCache>
            </c:strRef>
          </c:cat>
          <c:val>
            <c:numRef>
              <c:f>'[Tulkošanas biroji_Pašnodarbinātie tulki.xlsx]Veidlapu atbildes 1'!$G$77:$J$77</c:f>
              <c:numCache>
                <c:formatCode>General</c:formatCode>
                <c:ptCount val="4"/>
                <c:pt idx="0">
                  <c:v>18</c:v>
                </c:pt>
                <c:pt idx="1">
                  <c:v>20</c:v>
                </c:pt>
                <c:pt idx="2">
                  <c:v>22</c:v>
                </c:pt>
                <c:pt idx="3">
                  <c:v>9</c:v>
                </c:pt>
              </c:numCache>
            </c:numRef>
          </c:val>
        </c:ser>
        <c:ser>
          <c:idx val="2"/>
          <c:order val="2"/>
          <c:tx>
            <c:v>3</c:v>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'[Tulkošanas biroji_Pašnodarbinātie tulki.xlsx]Veidlapu atbildes 1'!$G$75:$J$75</c:f>
              <c:strCache>
                <c:ptCount val="4"/>
                <c:pt idx="0">
                  <c:v>Testa tulkojums</c:v>
                </c:pt>
                <c:pt idx="1">
                  <c:v>Pieredze</c:v>
                </c:pt>
                <c:pt idx="2">
                  <c:v>Augstskolas diploms</c:v>
                </c:pt>
                <c:pt idx="3">
                  <c:v>Intervija</c:v>
                </c:pt>
              </c:strCache>
            </c:strRef>
          </c:cat>
          <c:val>
            <c:numRef>
              <c:f>'[Tulkošanas biroji_Pašnodarbinātie tulki.xlsx]Veidlapu atbildes 1'!$G$78:$J$78</c:f>
              <c:numCache>
                <c:formatCode>General</c:formatCode>
                <c:ptCount val="4"/>
                <c:pt idx="0">
                  <c:v>18</c:v>
                </c:pt>
                <c:pt idx="1">
                  <c:v>7</c:v>
                </c:pt>
                <c:pt idx="2">
                  <c:v>32</c:v>
                </c:pt>
                <c:pt idx="3">
                  <c:v>12</c:v>
                </c:pt>
              </c:numCache>
            </c:numRef>
          </c:val>
        </c:ser>
        <c:ser>
          <c:idx val="3"/>
          <c:order val="3"/>
          <c:tx>
            <c:v>4</c:v>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'[Tulkošanas biroji_Pašnodarbinātie tulki.xlsx]Veidlapu atbildes 1'!$G$75:$J$75</c:f>
              <c:strCache>
                <c:ptCount val="4"/>
                <c:pt idx="0">
                  <c:v>Testa tulkojums</c:v>
                </c:pt>
                <c:pt idx="1">
                  <c:v>Pieredze</c:v>
                </c:pt>
                <c:pt idx="2">
                  <c:v>Augstskolas diploms</c:v>
                </c:pt>
                <c:pt idx="3">
                  <c:v>Intervija</c:v>
                </c:pt>
              </c:strCache>
            </c:strRef>
          </c:cat>
          <c:val>
            <c:numRef>
              <c:f>'[Tulkošanas biroji_Pašnodarbinātie tulki.xlsx]Veidlapu atbildes 1'!$G$79:$J$79</c:f>
              <c:numCache>
                <c:formatCode>General</c:formatCode>
                <c:ptCount val="4"/>
                <c:pt idx="0">
                  <c:v>12</c:v>
                </c:pt>
                <c:pt idx="1">
                  <c:v>16</c:v>
                </c:pt>
                <c:pt idx="2">
                  <c:v>10</c:v>
                </c:pt>
                <c:pt idx="3">
                  <c:v>31</c:v>
                </c:pt>
              </c:numCache>
            </c:numRef>
          </c:val>
        </c:ser>
        <c:dLbls>
          <c:showLegendKey val="0"/>
          <c:showVal val="0"/>
          <c:showCatName val="0"/>
          <c:showSerName val="0"/>
          <c:showPercent val="0"/>
          <c:showBubbleSize val="0"/>
        </c:dLbls>
        <c:gapWidth val="182"/>
        <c:axId val="253724336"/>
        <c:axId val="253723160"/>
      </c:barChart>
      <c:catAx>
        <c:axId val="2537243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800" b="0" i="0" u="none" strike="noStrike" kern="1200" baseline="0">
                <a:solidFill>
                  <a:schemeClr val="tx1">
                    <a:lumMod val="65000"/>
                    <a:lumOff val="35000"/>
                  </a:schemeClr>
                </a:solidFill>
                <a:latin typeface="+mn-lt"/>
                <a:ea typeface="+mn-ea"/>
                <a:cs typeface="+mn-cs"/>
              </a:defRPr>
            </a:pPr>
            <a:endParaRPr lang="en-US"/>
          </a:p>
        </c:txPr>
        <c:crossAx val="253723160"/>
        <c:crosses val="autoZero"/>
        <c:auto val="1"/>
        <c:lblAlgn val="ctr"/>
        <c:lblOffset val="100"/>
        <c:noMultiLvlLbl val="0"/>
      </c:catAx>
      <c:valAx>
        <c:axId val="2537231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endParaRPr lang="en-US"/>
          </a:p>
        </c:txPr>
        <c:crossAx val="253724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Peļņa</c:v>
                </c:pt>
              </c:strCache>
            </c:strRef>
          </c:tx>
          <c:dPt>
            <c:idx val="0"/>
            <c:bubble3D val="0"/>
            <c:spPr>
              <a:solidFill>
                <a:schemeClr val="accent1"/>
              </a:solidFill>
              <a:ln w="19050">
                <a:solidFill>
                  <a:schemeClr val="lt1"/>
                </a:solidFill>
              </a:ln>
              <a:effectLst/>
            </c:spPr>
          </c:dPt>
          <c:dPt>
            <c:idx val="1"/>
            <c:bubble3D val="0"/>
            <c:spPr>
              <a:solidFill>
                <a:srgbClr val="0070C0"/>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2"/>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lang="en-US"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0-100 €</c:v>
                </c:pt>
                <c:pt idx="1">
                  <c:v>200-300 €</c:v>
                </c:pt>
                <c:pt idx="2">
                  <c:v>400-500 €</c:v>
                </c:pt>
                <c:pt idx="3">
                  <c:v>600+ €</c:v>
                </c:pt>
                <c:pt idx="4">
                  <c:v>Cits</c:v>
                </c:pt>
              </c:strCache>
            </c:strRef>
          </c:cat>
          <c:val>
            <c:numRef>
              <c:f>Sheet1!$B$2:$B$6</c:f>
              <c:numCache>
                <c:formatCode>0%</c:formatCode>
                <c:ptCount val="5"/>
                <c:pt idx="0">
                  <c:v>0</c:v>
                </c:pt>
                <c:pt idx="1">
                  <c:v>6.0000000000000026E-2</c:v>
                </c:pt>
                <c:pt idx="2">
                  <c:v>0.33000000000000024</c:v>
                </c:pt>
                <c:pt idx="3">
                  <c:v>0.56000000000000005</c:v>
                </c:pt>
                <c:pt idx="4">
                  <c:v>0.05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D9DFE1-E528-49E9-9ADA-25D347EEF31A}" type="datetimeFigureOut">
              <a:rPr lang="en-US" smtClean="0"/>
              <a:pPr/>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1969024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9DFE1-E528-49E9-9ADA-25D347EEF31A}" type="datetimeFigureOut">
              <a:rPr lang="en-US" smtClean="0"/>
              <a:pPr/>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150832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9DFE1-E528-49E9-9ADA-25D347EEF31A}" type="datetimeFigureOut">
              <a:rPr lang="en-US" smtClean="0"/>
              <a:pPr/>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13540-8D15-4657-A0D8-BA5738D6A65E}"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72918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9DFE1-E528-49E9-9ADA-25D347EEF31A}" type="datetimeFigureOut">
              <a:rPr lang="en-US" smtClean="0"/>
              <a:pPr/>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3601976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9DFE1-E528-49E9-9ADA-25D347EEF31A}" type="datetimeFigureOut">
              <a:rPr lang="en-US" smtClean="0"/>
              <a:pPr/>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13540-8D15-4657-A0D8-BA5738D6A65E}"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82134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9DFE1-E528-49E9-9ADA-25D347EEF31A}" type="datetimeFigureOut">
              <a:rPr lang="en-US" smtClean="0"/>
              <a:pPr/>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965337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D9DFE1-E528-49E9-9ADA-25D347EEF31A}" type="datetimeFigureOut">
              <a:rPr lang="en-US" smtClean="0"/>
              <a:pPr/>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3273110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D9DFE1-E528-49E9-9ADA-25D347EEF31A}" type="datetimeFigureOut">
              <a:rPr lang="en-US" smtClean="0"/>
              <a:pPr/>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299261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D9DFE1-E528-49E9-9ADA-25D347EEF31A}" type="datetimeFigureOut">
              <a:rPr lang="en-US" smtClean="0"/>
              <a:pPr/>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75408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9DFE1-E528-49E9-9ADA-25D347EEF31A}" type="datetimeFigureOut">
              <a:rPr lang="en-US" smtClean="0"/>
              <a:pPr/>
              <a:t>5/15/2016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3185964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D9DFE1-E528-49E9-9ADA-25D347EEF31A}" type="datetimeFigureOut">
              <a:rPr lang="en-US" smtClean="0"/>
              <a:pPr/>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389904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D9DFE1-E528-49E9-9ADA-25D347EEF31A}" type="datetimeFigureOut">
              <a:rPr lang="en-US" smtClean="0"/>
              <a:pPr/>
              <a:t>5/15/2016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375655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D9DFE1-E528-49E9-9ADA-25D347EEF31A}" type="datetimeFigureOut">
              <a:rPr lang="en-US" smtClean="0"/>
              <a:pPr/>
              <a:t>5/15/2016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133683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9DFE1-E528-49E9-9ADA-25D347EEF31A}" type="datetimeFigureOut">
              <a:rPr lang="en-US" smtClean="0"/>
              <a:pPr/>
              <a:t>5/15/2016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420702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9DFE1-E528-49E9-9ADA-25D347EEF31A}" type="datetimeFigureOut">
              <a:rPr lang="en-US" smtClean="0"/>
              <a:pPr/>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1083810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9DFE1-E528-49E9-9ADA-25D347EEF31A}" type="datetimeFigureOut">
              <a:rPr lang="en-US" smtClean="0"/>
              <a:pPr/>
              <a:t>5/15/2016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E13540-8D15-4657-A0D8-BA5738D6A65E}" type="slidenum">
              <a:rPr lang="en-US" smtClean="0"/>
              <a:pPr/>
              <a:t>‹#›</a:t>
            </a:fld>
            <a:endParaRPr lang="en-US"/>
          </a:p>
        </p:txBody>
      </p:sp>
    </p:spTree>
    <p:extLst>
      <p:ext uri="{BB962C8B-B14F-4D97-AF65-F5344CB8AC3E}">
        <p14:creationId xmlns:p14="http://schemas.microsoft.com/office/powerpoint/2010/main" val="2281558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D9DFE1-E528-49E9-9ADA-25D347EEF31A}" type="datetimeFigureOut">
              <a:rPr lang="en-US" smtClean="0"/>
              <a:pPr/>
              <a:t>5/15/2016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CE13540-8D15-4657-A0D8-BA5738D6A65E}" type="slidenum">
              <a:rPr lang="en-US" smtClean="0"/>
              <a:pPr/>
              <a:t>‹#›</a:t>
            </a:fld>
            <a:endParaRPr lang="en-US"/>
          </a:p>
        </p:txBody>
      </p:sp>
    </p:spTree>
    <p:extLst>
      <p:ext uri="{BB962C8B-B14F-4D97-AF65-F5344CB8AC3E}">
        <p14:creationId xmlns:p14="http://schemas.microsoft.com/office/powerpoint/2010/main" val="19731611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oleObject" Target="../embeddings/oleObject9.bin"/><Relationship Id="rId7" Type="http://schemas.openxmlformats.org/officeDocument/2006/relationships/oleObject" Target="../embeddings/Microsoft_Excel_97-2003_Worksheet10.xls"/><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9.emf"/><Relationship Id="rId4" Type="http://schemas.openxmlformats.org/officeDocument/2006/relationships/oleObject" Target="../embeddings/Microsoft_Excel_97-2003_Worksheet9.xls"/></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1.emf"/><Relationship Id="rId4" Type="http://schemas.openxmlformats.org/officeDocument/2006/relationships/oleObject" Target="../embeddings/Microsoft_Excel_97-2003_Worksheet11.xls"/></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2.emf"/><Relationship Id="rId4" Type="http://schemas.openxmlformats.org/officeDocument/2006/relationships/oleObject" Target="../embeddings/Microsoft_Excel_97-2003_Worksheet12.xls"/></Relationships>
</file>

<file path=ppt/slides/_rels/slide13.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oleObject" Target="../embeddings/oleObject13.bin"/><Relationship Id="rId7" Type="http://schemas.openxmlformats.org/officeDocument/2006/relationships/oleObject" Target="../embeddings/Microsoft_Excel_97-2003_Worksheet14.xls"/><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4.bin"/><Relationship Id="rId5" Type="http://schemas.openxmlformats.org/officeDocument/2006/relationships/image" Target="../media/image13.emf"/><Relationship Id="rId4" Type="http://schemas.openxmlformats.org/officeDocument/2006/relationships/oleObject" Target="../embeddings/Microsoft_Excel_97-2003_Worksheet13.xls"/></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5.emf"/><Relationship Id="rId4" Type="http://schemas.openxmlformats.org/officeDocument/2006/relationships/oleObject" Target="../embeddings/Microsoft_Excel_97-2003_Worksheet15.xls"/></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6.emf"/><Relationship Id="rId4" Type="http://schemas.openxmlformats.org/officeDocument/2006/relationships/oleObject" Target="../embeddings/Microsoft_Excel_97-2003_Worksheet16.xls"/></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7.emf"/><Relationship Id="rId4" Type="http://schemas.openxmlformats.org/officeDocument/2006/relationships/oleObject" Target="../embeddings/Microsoft_Excel_97-2003_Worksheet17.xls"/></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Excel_97-2003_Worksheet1.xls"/></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Microsoft_Excel_97-2003_Worksheet2.xls"/></Relationships>
</file>

<file path=ppt/slides/_rels/slide8.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3.bin"/><Relationship Id="rId7" Type="http://schemas.openxmlformats.org/officeDocument/2006/relationships/oleObject" Target="../embeddings/Microsoft_Excel_97-2003_Worksheet4.xls"/><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5.emf"/><Relationship Id="rId5" Type="http://schemas.openxmlformats.org/officeDocument/2006/relationships/image" Target="../media/image3.emf"/><Relationship Id="rId10" Type="http://schemas.openxmlformats.org/officeDocument/2006/relationships/oleObject" Target="../embeddings/Microsoft_Excel_97-2003_Worksheet5.xls"/><Relationship Id="rId4" Type="http://schemas.openxmlformats.org/officeDocument/2006/relationships/oleObject" Target="../embeddings/Microsoft_Excel_97-2003_Worksheet3.xls"/><Relationship Id="rId9"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6.bin"/><Relationship Id="rId7" Type="http://schemas.openxmlformats.org/officeDocument/2006/relationships/oleObject" Target="../embeddings/Microsoft_Excel_97-2003_Worksheet7.xls"/><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11" Type="http://schemas.openxmlformats.org/officeDocument/2006/relationships/image" Target="../media/image8.emf"/><Relationship Id="rId5" Type="http://schemas.openxmlformats.org/officeDocument/2006/relationships/image" Target="../media/image6.emf"/><Relationship Id="rId10" Type="http://schemas.openxmlformats.org/officeDocument/2006/relationships/oleObject" Target="../embeddings/Microsoft_Excel_97-2003_Worksheet8.xls"/><Relationship Id="rId4" Type="http://schemas.openxmlformats.org/officeDocument/2006/relationships/oleObject" Target="../embeddings/Microsoft_Excel_97-2003_Worksheet6.xls"/><Relationship Id="rId9"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6000" y="1871131"/>
            <a:ext cx="8864600" cy="1515533"/>
          </a:xfrm>
        </p:spPr>
        <p:txBody>
          <a:bodyPr/>
          <a:lstStyle/>
          <a:p>
            <a:r>
              <a:rPr lang="lv-LV" sz="4000" dirty="0" smtClean="0">
                <a:latin typeface="Times New Roman" panose="02020603050405020304" pitchFamily="18" charset="0"/>
                <a:cs typeface="Times New Roman" panose="02020603050405020304" pitchFamily="18" charset="0"/>
              </a:rPr>
              <a:t>Tulkotāja tēls un </a:t>
            </a:r>
            <a:r>
              <a:rPr lang="lv-LV" sz="4000" dirty="0">
                <a:latin typeface="Times New Roman" panose="02020603050405020304" pitchFamily="18" charset="0"/>
                <a:cs typeface="Times New Roman" panose="02020603050405020304" pitchFamily="18" charset="0"/>
              </a:rPr>
              <a:t>prestižs sabiedrībā</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182533" y="3386664"/>
            <a:ext cx="5698067" cy="2220506"/>
          </a:xfrm>
        </p:spPr>
        <p:txBody>
          <a:bodyPr>
            <a:noAutofit/>
          </a:bodyPr>
          <a:lstStyle/>
          <a:p>
            <a:pPr>
              <a:spcAft>
                <a:spcPts val="0"/>
              </a:spcAft>
              <a:defRPr/>
            </a:pPr>
            <a:r>
              <a:rPr lang="lv-LV" sz="2000" dirty="0">
                <a:latin typeface="Times New Roman" panose="02020603050405020304" pitchFamily="18" charset="0"/>
                <a:cs typeface="Times New Roman" panose="02020603050405020304" pitchFamily="18" charset="0"/>
              </a:rPr>
              <a:t>Lidija Kronberga, Baiba Lakstiņa, Āris </a:t>
            </a:r>
            <a:r>
              <a:rPr lang="lv-LV" sz="2000" dirty="0" err="1">
                <a:latin typeface="Times New Roman" panose="02020603050405020304" pitchFamily="18" charset="0"/>
                <a:cs typeface="Times New Roman" panose="02020603050405020304" pitchFamily="18" charset="0"/>
              </a:rPr>
              <a:t>Goļenko</a:t>
            </a:r>
            <a:r>
              <a:rPr lang="lv-LV" sz="2000" dirty="0" smtClean="0">
                <a:latin typeface="Times New Roman" panose="02020603050405020304" pitchFamily="18" charset="0"/>
                <a:cs typeface="Times New Roman" panose="02020603050405020304" pitchFamily="18" charset="0"/>
              </a:rPr>
              <a:t>,	 </a:t>
            </a:r>
            <a:endParaRPr lang="lv-LV" sz="2000" dirty="0">
              <a:latin typeface="Times New Roman" panose="02020603050405020304" pitchFamily="18" charset="0"/>
              <a:cs typeface="Times New Roman" panose="02020603050405020304" pitchFamily="18" charset="0"/>
            </a:endParaRPr>
          </a:p>
          <a:p>
            <a:pPr>
              <a:spcAft>
                <a:spcPts val="0"/>
              </a:spcAft>
              <a:defRPr/>
            </a:pPr>
            <a:r>
              <a:rPr lang="lv-LV" sz="2000" dirty="0">
                <a:latin typeface="Times New Roman" panose="02020603050405020304" pitchFamily="18" charset="0"/>
                <a:cs typeface="Times New Roman" panose="02020603050405020304" pitchFamily="18" charset="0"/>
              </a:rPr>
              <a:t>Ieva </a:t>
            </a:r>
            <a:r>
              <a:rPr lang="lv-LV" sz="2000" dirty="0" err="1">
                <a:latin typeface="Times New Roman" panose="02020603050405020304" pitchFamily="18" charset="0"/>
                <a:cs typeface="Times New Roman" panose="02020603050405020304" pitchFamily="18" charset="0"/>
              </a:rPr>
              <a:t>Stalberga</a:t>
            </a:r>
            <a:r>
              <a:rPr lang="lv-LV" sz="2000" dirty="0">
                <a:latin typeface="Times New Roman" panose="02020603050405020304" pitchFamily="18" charset="0"/>
                <a:cs typeface="Times New Roman" panose="02020603050405020304" pitchFamily="18" charset="0"/>
              </a:rPr>
              <a:t>, Toms </a:t>
            </a:r>
            <a:r>
              <a:rPr lang="lv-LV" sz="2000" dirty="0" err="1">
                <a:latin typeface="Times New Roman" panose="02020603050405020304" pitchFamily="18" charset="0"/>
                <a:cs typeface="Times New Roman" panose="02020603050405020304" pitchFamily="18" charset="0"/>
              </a:rPr>
              <a:t>Hansons</a:t>
            </a:r>
            <a:r>
              <a:rPr lang="lv-LV" sz="2000" dirty="0">
                <a:latin typeface="Times New Roman" panose="02020603050405020304" pitchFamily="18" charset="0"/>
                <a:cs typeface="Times New Roman" panose="02020603050405020304" pitchFamily="18" charset="0"/>
              </a:rPr>
              <a:t>, Intars </a:t>
            </a:r>
            <a:r>
              <a:rPr lang="lv-LV" sz="2000" dirty="0" err="1">
                <a:latin typeface="Times New Roman" panose="02020603050405020304" pitchFamily="18" charset="0"/>
                <a:cs typeface="Times New Roman" panose="02020603050405020304" pitchFamily="18" charset="0"/>
              </a:rPr>
              <a:t>Kožuškevičs</a:t>
            </a:r>
            <a:r>
              <a:rPr lang="lv-LV" sz="2000" dirty="0">
                <a:latin typeface="Times New Roman" panose="02020603050405020304" pitchFamily="18" charset="0"/>
                <a:cs typeface="Times New Roman" panose="02020603050405020304" pitchFamily="18" charset="0"/>
              </a:rPr>
              <a:t>, </a:t>
            </a:r>
          </a:p>
          <a:p>
            <a:pPr>
              <a:spcAft>
                <a:spcPts val="0"/>
              </a:spcAft>
              <a:defRPr/>
            </a:pPr>
            <a:r>
              <a:rPr lang="lv-LV" sz="2000" dirty="0">
                <a:latin typeface="Times New Roman" panose="02020603050405020304" pitchFamily="18" charset="0"/>
                <a:cs typeface="Times New Roman" panose="02020603050405020304" pitchFamily="18" charset="0"/>
              </a:rPr>
              <a:t>Oskars </a:t>
            </a:r>
            <a:r>
              <a:rPr lang="lv-LV" sz="2000" dirty="0" err="1">
                <a:latin typeface="Times New Roman" panose="02020603050405020304" pitchFamily="18" charset="0"/>
                <a:cs typeface="Times New Roman" panose="02020603050405020304" pitchFamily="18" charset="0"/>
              </a:rPr>
              <a:t>Kuršs</a:t>
            </a:r>
            <a:r>
              <a:rPr lang="lv-LV" sz="2000" dirty="0">
                <a:latin typeface="Times New Roman" panose="02020603050405020304" pitchFamily="18" charset="0"/>
                <a:cs typeface="Times New Roman" panose="02020603050405020304" pitchFamily="18" charset="0"/>
              </a:rPr>
              <a:t>, Elvīra </a:t>
            </a:r>
            <a:r>
              <a:rPr lang="lv-LV" sz="2000" dirty="0" smtClean="0">
                <a:latin typeface="Times New Roman" panose="02020603050405020304" pitchFamily="18" charset="0"/>
                <a:cs typeface="Times New Roman" panose="02020603050405020304" pitchFamily="18" charset="0"/>
              </a:rPr>
              <a:t>Kalniņa</a:t>
            </a:r>
          </a:p>
          <a:p>
            <a:pPr>
              <a:spcAft>
                <a:spcPts val="0"/>
              </a:spcAft>
              <a:defRPr/>
            </a:pPr>
            <a:r>
              <a:rPr lang="lv-LV" sz="2400" b="1" i="1" dirty="0" smtClean="0">
                <a:latin typeface="Times New Roman" panose="02020603050405020304" pitchFamily="18" charset="0"/>
                <a:cs typeface="Times New Roman" panose="02020603050405020304" pitchFamily="18" charset="0"/>
              </a:rPr>
              <a:t>Projekta vadītājs </a:t>
            </a:r>
            <a:endParaRPr lang="lv-LV" sz="2400" b="1" i="1" dirty="0" smtClean="0">
              <a:latin typeface="Times New Roman" panose="02020603050405020304" pitchFamily="18" charset="0"/>
              <a:cs typeface="Times New Roman" panose="02020603050405020304" pitchFamily="18" charset="0"/>
            </a:endParaRPr>
          </a:p>
          <a:p>
            <a:pPr>
              <a:spcAft>
                <a:spcPts val="0"/>
              </a:spcAft>
              <a:defRPr/>
            </a:pPr>
            <a:r>
              <a:rPr lang="lv-LV" sz="2400" b="1" i="1" dirty="0" smtClean="0">
                <a:latin typeface="Times New Roman" panose="02020603050405020304" pitchFamily="18" charset="0"/>
                <a:cs typeface="Times New Roman" panose="02020603050405020304" pitchFamily="18" charset="0"/>
              </a:rPr>
              <a:t>doc</a:t>
            </a:r>
            <a:r>
              <a:rPr lang="lv-LV" sz="2400" b="1" i="1" dirty="0" smtClean="0">
                <a:latin typeface="Times New Roman" panose="02020603050405020304" pitchFamily="18" charset="0"/>
                <a:cs typeface="Times New Roman" panose="02020603050405020304" pitchFamily="18" charset="0"/>
              </a:rPr>
              <a:t>. Dr</a:t>
            </a:r>
            <a:r>
              <a:rPr lang="lv-LV" sz="2400" b="1" i="1" dirty="0" smtClean="0">
                <a:latin typeface="Times New Roman" panose="02020603050405020304" pitchFamily="18" charset="0"/>
                <a:cs typeface="Times New Roman" panose="02020603050405020304" pitchFamily="18" charset="0"/>
              </a:rPr>
              <a:t>. philol</a:t>
            </a:r>
            <a:r>
              <a:rPr lang="lv-LV" sz="2400" b="1" i="1" dirty="0" smtClean="0">
                <a:latin typeface="Times New Roman" panose="02020603050405020304" pitchFamily="18" charset="0"/>
                <a:cs typeface="Times New Roman" panose="02020603050405020304" pitchFamily="18" charset="0"/>
              </a:rPr>
              <a:t>. Guntars Dreijers</a:t>
            </a:r>
            <a:endParaRPr lang="en-GB"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616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077"/>
            <a:ext cx="9523828" cy="1320800"/>
          </a:xfrm>
        </p:spPr>
        <p:txBody>
          <a:bodyPr>
            <a:noAutofit/>
          </a:bodyPr>
          <a:lstStyle/>
          <a:p>
            <a:r>
              <a:rPr lang="en-GB" sz="4400" dirty="0" err="1"/>
              <a:t>Cik</a:t>
            </a:r>
            <a:r>
              <a:rPr lang="en-GB" sz="4400" dirty="0"/>
              <a:t> </a:t>
            </a:r>
            <a:r>
              <a:rPr lang="en-GB" sz="4400" dirty="0" err="1"/>
              <a:t>valodas</a:t>
            </a:r>
            <a:r>
              <a:rPr lang="en-GB" sz="4400" dirty="0"/>
              <a:t>, </a:t>
            </a:r>
            <a:r>
              <a:rPr lang="en-GB" sz="4400" dirty="0" err="1"/>
              <a:t>jūsuprāt</a:t>
            </a:r>
            <a:r>
              <a:rPr lang="en-GB" sz="4400" dirty="0"/>
              <a:t>, </a:t>
            </a:r>
            <a:r>
              <a:rPr lang="en-GB" sz="4400" dirty="0" err="1"/>
              <a:t>pārvalda</a:t>
            </a:r>
            <a:r>
              <a:rPr lang="en-GB" sz="4400" dirty="0"/>
              <a:t> </a:t>
            </a:r>
            <a:r>
              <a:rPr lang="en-GB" sz="4400" dirty="0" err="1"/>
              <a:t>tulks</a:t>
            </a:r>
            <a:r>
              <a:rPr lang="en-GB" sz="4400" dirty="0"/>
              <a:t>/</a:t>
            </a:r>
            <a:r>
              <a:rPr lang="en-GB" sz="4400" dirty="0" err="1"/>
              <a:t>tulkotājs</a:t>
            </a:r>
            <a:r>
              <a:rPr lang="en-GB" sz="4400" dirty="0" smtClean="0"/>
              <a:t>?</a:t>
            </a:r>
            <a:endParaRPr lang="en-US" sz="4400" dirty="0"/>
          </a:p>
        </p:txBody>
      </p:sp>
      <p:graphicFrame>
        <p:nvGraphicFramePr>
          <p:cNvPr id="4" name="Content Placeholder 5"/>
          <p:cNvGraphicFramePr>
            <a:graphicFrameLocks/>
          </p:cNvGraphicFramePr>
          <p:nvPr>
            <p:extLst>
              <p:ext uri="{D42A27DB-BD31-4B8C-83A1-F6EECF244321}">
                <p14:modId xmlns:p14="http://schemas.microsoft.com/office/powerpoint/2010/main" val="3626217279"/>
              </p:ext>
            </p:extLst>
          </p:nvPr>
        </p:nvGraphicFramePr>
        <p:xfrm>
          <a:off x="177800" y="1320800"/>
          <a:ext cx="4216400" cy="5057775"/>
        </p:xfrm>
        <a:graphic>
          <a:graphicData uri="http://schemas.openxmlformats.org/presentationml/2006/ole">
            <mc:AlternateContent xmlns:mc="http://schemas.openxmlformats.org/markup-compatibility/2006">
              <mc:Choice xmlns:v="urn:schemas-microsoft-com:vml" Requires="v">
                <p:oleObj spid="_x0000_s5132" name="Worksheet" r:id="rId4" imgW="4219446" imgH="5057745" progId="Excel.Sheet.8">
                  <p:embed/>
                </p:oleObj>
              </mc:Choice>
              <mc:Fallback>
                <p:oleObj name="Worksheet" r:id="rId4" imgW="4219446" imgH="5057745" progId="Excel.Sheet.8">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800" y="1320800"/>
                        <a:ext cx="4216400" cy="5057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Content Placeholder 5"/>
          <p:cNvGraphicFramePr>
            <a:graphicFrameLocks/>
          </p:cNvGraphicFramePr>
          <p:nvPr>
            <p:extLst>
              <p:ext uri="{D42A27DB-BD31-4B8C-83A1-F6EECF244321}">
                <p14:modId xmlns:p14="http://schemas.microsoft.com/office/powerpoint/2010/main" val="789157992"/>
              </p:ext>
            </p:extLst>
          </p:nvPr>
        </p:nvGraphicFramePr>
        <p:xfrm>
          <a:off x="4749800" y="1320800"/>
          <a:ext cx="3990975" cy="5137150"/>
        </p:xfrm>
        <a:graphic>
          <a:graphicData uri="http://schemas.openxmlformats.org/presentationml/2006/ole">
            <mc:AlternateContent xmlns:mc="http://schemas.openxmlformats.org/markup-compatibility/2006">
              <mc:Choice xmlns:v="urn:schemas-microsoft-com:vml" Requires="v">
                <p:oleObj spid="_x0000_s5133" name="Worksheet" r:id="rId7" imgW="3991076" imgH="5133867" progId="Excel.Sheet.8">
                  <p:embed/>
                </p:oleObj>
              </mc:Choice>
              <mc:Fallback>
                <p:oleObj name="Worksheet" r:id="rId7" imgW="3991076" imgH="5133867" progId="Excel.Sheet.8">
                  <p:embed/>
                  <p:pic>
                    <p:nvPicPr>
                      <p:cNvPr id="0" name="Picture 5"/>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49800" y="1320800"/>
                        <a:ext cx="3990975" cy="513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96331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339754" cy="1280160"/>
          </a:xfrm>
        </p:spPr>
        <p:txBody>
          <a:bodyPr>
            <a:noAutofit/>
          </a:bodyPr>
          <a:lstStyle/>
          <a:p>
            <a:r>
              <a:rPr lang="en-US" sz="4400" dirty="0" err="1"/>
              <a:t>Cik</a:t>
            </a:r>
            <a:r>
              <a:rPr lang="en-US" sz="4400" dirty="0"/>
              <a:t> </a:t>
            </a:r>
            <a:r>
              <a:rPr lang="en-US" sz="4400" dirty="0" err="1"/>
              <a:t>valodas</a:t>
            </a:r>
            <a:r>
              <a:rPr lang="en-US" sz="4400" dirty="0"/>
              <a:t>, </a:t>
            </a:r>
            <a:r>
              <a:rPr lang="en-US" sz="4400" dirty="0" err="1"/>
              <a:t>jūsuprāt</a:t>
            </a:r>
            <a:r>
              <a:rPr lang="en-US" sz="4400" dirty="0"/>
              <a:t>, </a:t>
            </a:r>
            <a:r>
              <a:rPr lang="en-US" sz="4400" dirty="0" err="1"/>
              <a:t>ir</a:t>
            </a:r>
            <a:r>
              <a:rPr lang="en-US" sz="4400" dirty="0"/>
              <a:t> </a:t>
            </a:r>
            <a:r>
              <a:rPr lang="en-US" sz="4400" dirty="0" err="1"/>
              <a:t>jāpārvalda</a:t>
            </a:r>
            <a:r>
              <a:rPr lang="en-US" sz="4400" dirty="0"/>
              <a:t> </a:t>
            </a:r>
            <a:r>
              <a:rPr lang="en-US" sz="4400" dirty="0" err="1"/>
              <a:t>tulkam</a:t>
            </a:r>
            <a:r>
              <a:rPr lang="en-US" sz="4400" dirty="0"/>
              <a:t>/</a:t>
            </a:r>
            <a:r>
              <a:rPr lang="en-US" sz="4400" dirty="0" err="1"/>
              <a:t>tulkotājam</a:t>
            </a:r>
            <a:r>
              <a:rPr lang="en-US" sz="4400" dirty="0"/>
              <a:t>?</a:t>
            </a:r>
          </a:p>
        </p:txBody>
      </p:sp>
      <p:graphicFrame>
        <p:nvGraphicFramePr>
          <p:cNvPr id="4" name="Content Placeholder 5"/>
          <p:cNvGraphicFramePr>
            <a:graphicFrameLocks/>
          </p:cNvGraphicFramePr>
          <p:nvPr>
            <p:extLst>
              <p:ext uri="{D42A27DB-BD31-4B8C-83A1-F6EECF244321}">
                <p14:modId xmlns:p14="http://schemas.microsoft.com/office/powerpoint/2010/main" val="503161993"/>
              </p:ext>
            </p:extLst>
          </p:nvPr>
        </p:nvGraphicFramePr>
        <p:xfrm>
          <a:off x="406400" y="1519311"/>
          <a:ext cx="8347075" cy="4940227"/>
        </p:xfrm>
        <a:graphic>
          <a:graphicData uri="http://schemas.openxmlformats.org/presentationml/2006/ole">
            <mc:AlternateContent xmlns:mc="http://schemas.openxmlformats.org/markup-compatibility/2006">
              <mc:Choice xmlns:v="urn:schemas-microsoft-com:vml" Requires="v">
                <p:oleObj spid="_x0000_s6151" name="Worksheet" r:id="rId4" imgW="8343872" imgH="6133971" progId="Excel.Sheet.8">
                  <p:embed/>
                </p:oleObj>
              </mc:Choice>
              <mc:Fallback>
                <p:oleObj name="Worksheet" r:id="rId4" imgW="8343872" imgH="6133971" progId="Excel.Sheet.8">
                  <p:embed/>
                  <p:pic>
                    <p:nvPicPr>
                      <p:cNvPr id="0" name="Picture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1519311"/>
                        <a:ext cx="8347075" cy="4940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69664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580098" cy="1139483"/>
          </a:xfrm>
        </p:spPr>
        <p:txBody>
          <a:bodyPr>
            <a:noAutofit/>
          </a:bodyPr>
          <a:lstStyle/>
          <a:p>
            <a:r>
              <a:rPr lang="en-GB" sz="4400" dirty="0" err="1"/>
              <a:t>Kāpēc</a:t>
            </a:r>
            <a:r>
              <a:rPr lang="en-GB" sz="4400" dirty="0"/>
              <a:t> </a:t>
            </a:r>
            <a:r>
              <a:rPr lang="en-GB" sz="4400" dirty="0" err="1"/>
              <a:t>Jūs</a:t>
            </a:r>
            <a:r>
              <a:rPr lang="en-GB" sz="4400" dirty="0"/>
              <a:t> </a:t>
            </a:r>
            <a:r>
              <a:rPr lang="en-GB" sz="4400" dirty="0" err="1"/>
              <a:t>šo</a:t>
            </a:r>
            <a:r>
              <a:rPr lang="en-GB" sz="4400" dirty="0"/>
              <a:t> </a:t>
            </a:r>
            <a:r>
              <a:rPr lang="en-GB" sz="4400" dirty="0" err="1"/>
              <a:t>profesiju</a:t>
            </a:r>
            <a:r>
              <a:rPr lang="en-GB" sz="4400" dirty="0"/>
              <a:t> </a:t>
            </a:r>
            <a:r>
              <a:rPr lang="en-GB" sz="4400" dirty="0" err="1"/>
              <a:t>apgūstat</a:t>
            </a:r>
            <a:r>
              <a:rPr lang="en-GB" sz="4400" dirty="0"/>
              <a:t> </a:t>
            </a:r>
            <a:r>
              <a:rPr lang="en-GB" sz="4400" dirty="0" err="1"/>
              <a:t>augstskolā</a:t>
            </a:r>
            <a:r>
              <a:rPr lang="en-GB" sz="4400" dirty="0" smtClean="0"/>
              <a:t>?</a:t>
            </a:r>
            <a:endParaRPr lang="en-US" sz="4400"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1919751414"/>
              </p:ext>
            </p:extLst>
          </p:nvPr>
        </p:nvGraphicFramePr>
        <p:xfrm>
          <a:off x="422275" y="1501775"/>
          <a:ext cx="9382125" cy="5205413"/>
        </p:xfrm>
        <a:graphic>
          <a:graphicData uri="http://schemas.openxmlformats.org/presentationml/2006/ole">
            <mc:AlternateContent xmlns:mc="http://schemas.openxmlformats.org/markup-compatibility/2006">
              <mc:Choice xmlns:v="urn:schemas-microsoft-com:vml" Requires="v">
                <p:oleObj spid="_x0000_s7175" name="Worksheet" r:id="rId4" imgW="8343872" imgH="4629091" progId="Excel.Sheet.8">
                  <p:embed/>
                </p:oleObj>
              </mc:Choice>
              <mc:Fallback>
                <p:oleObj name="Worksheet" r:id="rId4" imgW="8343872" imgH="4629091" progId="Excel.Sheet.8">
                  <p:embed/>
                  <p:pic>
                    <p:nvPicPr>
                      <p:cNvPr id="0" name="Picture 3"/>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2275" y="1501775"/>
                        <a:ext cx="9382125" cy="5205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69493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20775" cy="1505243"/>
          </a:xfrm>
        </p:spPr>
        <p:txBody>
          <a:bodyPr>
            <a:noAutofit/>
          </a:bodyPr>
          <a:lstStyle/>
          <a:p>
            <a:r>
              <a:rPr lang="en-GB" sz="4400" dirty="0" err="1"/>
              <a:t>Vai</a:t>
            </a:r>
            <a:r>
              <a:rPr lang="en-GB" sz="4400" dirty="0"/>
              <a:t>, </a:t>
            </a:r>
            <a:r>
              <a:rPr lang="en-GB" sz="4400" dirty="0" err="1"/>
              <a:t>jūsuprāt</a:t>
            </a:r>
            <a:r>
              <a:rPr lang="en-GB" sz="4400" dirty="0"/>
              <a:t>, </a:t>
            </a:r>
            <a:r>
              <a:rPr lang="en-GB" sz="4400" dirty="0" err="1"/>
              <a:t>ir</a:t>
            </a:r>
            <a:r>
              <a:rPr lang="en-GB" sz="4400" dirty="0"/>
              <a:t> </a:t>
            </a:r>
            <a:r>
              <a:rPr lang="en-GB" sz="4400" dirty="0" err="1"/>
              <a:t>vērts</a:t>
            </a:r>
            <a:r>
              <a:rPr lang="en-GB" sz="4400" dirty="0"/>
              <a:t> </a:t>
            </a:r>
            <a:r>
              <a:rPr lang="en-GB" sz="4400" dirty="0" err="1"/>
              <a:t>šo</a:t>
            </a:r>
            <a:r>
              <a:rPr lang="en-GB" sz="4400" dirty="0"/>
              <a:t> </a:t>
            </a:r>
            <a:r>
              <a:rPr lang="en-GB" sz="4400" dirty="0" err="1"/>
              <a:t>profesiju</a:t>
            </a:r>
            <a:r>
              <a:rPr lang="en-GB" sz="4400" dirty="0"/>
              <a:t> </a:t>
            </a:r>
            <a:r>
              <a:rPr lang="en-GB" sz="4400" dirty="0" err="1"/>
              <a:t>apgūt</a:t>
            </a:r>
            <a:r>
              <a:rPr lang="en-GB" sz="4400" dirty="0"/>
              <a:t> </a:t>
            </a:r>
            <a:r>
              <a:rPr lang="en-GB" sz="4400" dirty="0" err="1" smtClean="0"/>
              <a:t>augstskolā</a:t>
            </a:r>
            <a:r>
              <a:rPr lang="en-GB" sz="4400" dirty="0"/>
              <a:t>?</a:t>
            </a:r>
            <a:br>
              <a:rPr lang="en-GB" sz="4400" dirty="0"/>
            </a:br>
            <a:endParaRPr lang="en-US" sz="4400" dirty="0"/>
          </a:p>
        </p:txBody>
      </p:sp>
      <p:graphicFrame>
        <p:nvGraphicFramePr>
          <p:cNvPr id="5" name="Content Placeholder 5"/>
          <p:cNvGraphicFramePr>
            <a:graphicFrameLocks/>
          </p:cNvGraphicFramePr>
          <p:nvPr>
            <p:extLst>
              <p:ext uri="{D42A27DB-BD31-4B8C-83A1-F6EECF244321}">
                <p14:modId xmlns:p14="http://schemas.microsoft.com/office/powerpoint/2010/main" val="949298122"/>
              </p:ext>
            </p:extLst>
          </p:nvPr>
        </p:nvGraphicFramePr>
        <p:xfrm>
          <a:off x="-1" y="1266092"/>
          <a:ext cx="5078438" cy="5591907"/>
        </p:xfrm>
        <a:graphic>
          <a:graphicData uri="http://schemas.openxmlformats.org/presentationml/2006/ole">
            <mc:AlternateContent xmlns:mc="http://schemas.openxmlformats.org/markup-compatibility/2006">
              <mc:Choice xmlns:v="urn:schemas-microsoft-com:vml" Requires="v">
                <p:oleObj spid="_x0000_s8206" name="Worksheet" r:id="rId4" imgW="4219446" imgH="5057745" progId="Excel.Sheet.8">
                  <p:embed/>
                </p:oleObj>
              </mc:Choice>
              <mc:Fallback>
                <p:oleObj name="Worksheet" r:id="rId4" imgW="4219446" imgH="5057745" progId="Excel.Sheet.8">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1266092"/>
                        <a:ext cx="5078438" cy="55919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Content Placeholder 5"/>
          <p:cNvGraphicFramePr>
            <a:graphicFrameLocks/>
          </p:cNvGraphicFramePr>
          <p:nvPr>
            <p:extLst>
              <p:ext uri="{D42A27DB-BD31-4B8C-83A1-F6EECF244321}">
                <p14:modId xmlns:p14="http://schemas.microsoft.com/office/powerpoint/2010/main" val="2158743205"/>
              </p:ext>
            </p:extLst>
          </p:nvPr>
        </p:nvGraphicFramePr>
        <p:xfrm>
          <a:off x="4860387" y="1266092"/>
          <a:ext cx="5303520" cy="5591908"/>
        </p:xfrm>
        <a:graphic>
          <a:graphicData uri="http://schemas.openxmlformats.org/presentationml/2006/ole">
            <mc:AlternateContent xmlns:mc="http://schemas.openxmlformats.org/markup-compatibility/2006">
              <mc:Choice xmlns:v="urn:schemas-microsoft-com:vml" Requires="v">
                <p:oleObj spid="_x0000_s8207" name="Worksheet" r:id="rId7" imgW="4600602" imgH="5057745" progId="Excel.Sheet.8">
                  <p:embed/>
                </p:oleObj>
              </mc:Choice>
              <mc:Fallback>
                <p:oleObj name="Worksheet" r:id="rId7" imgW="4600602" imgH="5057745" progId="Excel.Sheet.8">
                  <p:embed/>
                  <p:pic>
                    <p:nvPicPr>
                      <p:cNvPr id="0" name="Picture 7"/>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60387" y="1266092"/>
                        <a:ext cx="5303520" cy="55919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16486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297552" cy="1744394"/>
          </a:xfrm>
        </p:spPr>
        <p:txBody>
          <a:bodyPr>
            <a:noAutofit/>
          </a:bodyPr>
          <a:lstStyle/>
          <a:p>
            <a:r>
              <a:rPr lang="en-GB" sz="4000" dirty="0" err="1"/>
              <a:t>Kādi</a:t>
            </a:r>
            <a:r>
              <a:rPr lang="en-GB" sz="4000" dirty="0"/>
              <a:t>, </a:t>
            </a:r>
            <a:r>
              <a:rPr lang="en-GB" sz="4000" dirty="0" err="1"/>
              <a:t>jūsuprāt</a:t>
            </a:r>
            <a:r>
              <a:rPr lang="en-GB" sz="4000" dirty="0"/>
              <a:t>, </a:t>
            </a:r>
            <a:r>
              <a:rPr lang="en-GB" sz="4000" dirty="0" err="1"/>
              <a:t>ir</a:t>
            </a:r>
            <a:r>
              <a:rPr lang="en-GB" sz="4000" dirty="0"/>
              <a:t> </a:t>
            </a:r>
            <a:r>
              <a:rPr lang="en-GB" sz="4000" dirty="0" err="1"/>
              <a:t>galvenie</a:t>
            </a:r>
            <a:r>
              <a:rPr lang="en-GB" sz="4000" dirty="0"/>
              <a:t> </a:t>
            </a:r>
            <a:r>
              <a:rPr lang="en-GB" sz="4000" dirty="0" err="1"/>
              <a:t>faktori</a:t>
            </a:r>
            <a:r>
              <a:rPr lang="en-GB" sz="4000" dirty="0"/>
              <a:t>, </a:t>
            </a:r>
            <a:r>
              <a:rPr lang="en-GB" sz="4000" dirty="0" err="1"/>
              <a:t>kas</a:t>
            </a:r>
            <a:r>
              <a:rPr lang="en-GB" sz="4000" dirty="0"/>
              <a:t> </a:t>
            </a:r>
            <a:r>
              <a:rPr lang="en-GB" sz="4000" dirty="0" err="1"/>
              <a:t>nosaka</a:t>
            </a:r>
            <a:r>
              <a:rPr lang="en-GB" sz="4000" dirty="0"/>
              <a:t>, </a:t>
            </a:r>
            <a:r>
              <a:rPr lang="en-GB" sz="4000" dirty="0" err="1"/>
              <a:t>vai</a:t>
            </a:r>
            <a:r>
              <a:rPr lang="en-GB" sz="4000" dirty="0"/>
              <a:t> </a:t>
            </a:r>
            <a:r>
              <a:rPr lang="en-GB" sz="4000" dirty="0" err="1"/>
              <a:t>tulks</a:t>
            </a:r>
            <a:r>
              <a:rPr lang="en-GB" sz="4000" dirty="0"/>
              <a:t>/</a:t>
            </a:r>
            <a:r>
              <a:rPr lang="en-GB" sz="4000" dirty="0" err="1"/>
              <a:t>tulkotājs</a:t>
            </a:r>
            <a:r>
              <a:rPr lang="en-GB" sz="4000" dirty="0"/>
              <a:t> </a:t>
            </a:r>
            <a:r>
              <a:rPr lang="en-GB" sz="4000" dirty="0" err="1"/>
              <a:t>ir</a:t>
            </a:r>
            <a:r>
              <a:rPr lang="en-GB" sz="4000" dirty="0"/>
              <a:t> </a:t>
            </a:r>
            <a:r>
              <a:rPr lang="en-GB" sz="4000" dirty="0" err="1"/>
              <a:t>profesionālis</a:t>
            </a:r>
            <a:r>
              <a:rPr lang="en-GB" sz="4000" dirty="0"/>
              <a:t> </a:t>
            </a:r>
            <a:r>
              <a:rPr lang="en-GB" sz="4000" dirty="0" err="1"/>
              <a:t>vai</a:t>
            </a:r>
            <a:r>
              <a:rPr lang="en-GB" sz="4000" dirty="0"/>
              <a:t> </a:t>
            </a:r>
            <a:r>
              <a:rPr lang="en-GB" sz="4000" dirty="0" err="1"/>
              <a:t>nē</a:t>
            </a:r>
            <a:r>
              <a:rPr lang="en-GB" sz="4000" dirty="0" smtClean="0"/>
              <a:t>?</a:t>
            </a:r>
            <a:endParaRPr lang="en-US" sz="4000" dirty="0"/>
          </a:p>
        </p:txBody>
      </p:sp>
      <p:sp>
        <p:nvSpPr>
          <p:cNvPr id="3" name="Content Placeholder 2"/>
          <p:cNvSpPr>
            <a:spLocks noGrp="1"/>
          </p:cNvSpPr>
          <p:nvPr>
            <p:ph idx="1"/>
          </p:nvPr>
        </p:nvSpPr>
        <p:spPr/>
        <p:txBody>
          <a:bodyPr/>
          <a:lstStyle/>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863631450"/>
              </p:ext>
            </p:extLst>
          </p:nvPr>
        </p:nvGraphicFramePr>
        <p:xfrm>
          <a:off x="677333" y="1744394"/>
          <a:ext cx="9254457" cy="49236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3252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381957" cy="1320800"/>
          </a:xfrm>
        </p:spPr>
        <p:txBody>
          <a:bodyPr>
            <a:noAutofit/>
          </a:bodyPr>
          <a:lstStyle/>
          <a:p>
            <a:r>
              <a:rPr lang="en-GB" sz="4000" dirty="0" err="1"/>
              <a:t>Kādi</a:t>
            </a:r>
            <a:r>
              <a:rPr lang="en-GB" sz="4000" dirty="0"/>
              <a:t>, </a:t>
            </a:r>
            <a:r>
              <a:rPr lang="en-GB" sz="4000" dirty="0" err="1"/>
              <a:t>jūsuprāt</a:t>
            </a:r>
            <a:r>
              <a:rPr lang="en-GB" sz="4000" dirty="0"/>
              <a:t>, </a:t>
            </a:r>
            <a:r>
              <a:rPr lang="en-GB" sz="4000" dirty="0" err="1"/>
              <a:t>ir</a:t>
            </a:r>
            <a:r>
              <a:rPr lang="en-GB" sz="4000" dirty="0"/>
              <a:t> </a:t>
            </a:r>
            <a:r>
              <a:rPr lang="en-GB" sz="4000" dirty="0" err="1"/>
              <a:t>galvenie</a:t>
            </a:r>
            <a:r>
              <a:rPr lang="en-GB" sz="4000" dirty="0"/>
              <a:t> </a:t>
            </a:r>
            <a:r>
              <a:rPr lang="en-GB" sz="4000" dirty="0" err="1"/>
              <a:t>faktori</a:t>
            </a:r>
            <a:r>
              <a:rPr lang="en-GB" sz="4000" dirty="0"/>
              <a:t>, </a:t>
            </a:r>
            <a:r>
              <a:rPr lang="en-GB" sz="4000" dirty="0" err="1"/>
              <a:t>kas</a:t>
            </a:r>
            <a:r>
              <a:rPr lang="en-GB" sz="4000" dirty="0"/>
              <a:t> </a:t>
            </a:r>
            <a:r>
              <a:rPr lang="en-GB" sz="4000" dirty="0" err="1"/>
              <a:t>nosaka</a:t>
            </a:r>
            <a:r>
              <a:rPr lang="en-GB" sz="4000" dirty="0"/>
              <a:t>, </a:t>
            </a:r>
            <a:r>
              <a:rPr lang="en-GB" sz="4000" dirty="0" err="1"/>
              <a:t>vai</a:t>
            </a:r>
            <a:r>
              <a:rPr lang="en-GB" sz="4000" dirty="0"/>
              <a:t> </a:t>
            </a:r>
            <a:r>
              <a:rPr lang="en-GB" sz="4000" dirty="0" err="1"/>
              <a:t>tulks</a:t>
            </a:r>
            <a:r>
              <a:rPr lang="en-GB" sz="4000" dirty="0"/>
              <a:t>/</a:t>
            </a:r>
            <a:r>
              <a:rPr lang="en-GB" sz="4000" dirty="0" err="1"/>
              <a:t>tulkotājs</a:t>
            </a:r>
            <a:r>
              <a:rPr lang="en-GB" sz="4000" dirty="0"/>
              <a:t> </a:t>
            </a:r>
            <a:r>
              <a:rPr lang="en-GB" sz="4000" dirty="0" err="1"/>
              <a:t>ir</a:t>
            </a:r>
            <a:r>
              <a:rPr lang="en-GB" sz="4000" dirty="0"/>
              <a:t> </a:t>
            </a:r>
            <a:r>
              <a:rPr lang="en-GB" sz="4000" dirty="0" err="1"/>
              <a:t>profesionālis</a:t>
            </a:r>
            <a:r>
              <a:rPr lang="en-GB" sz="4000" dirty="0"/>
              <a:t> </a:t>
            </a:r>
            <a:r>
              <a:rPr lang="en-GB" sz="4000" dirty="0" err="1"/>
              <a:t>vai</a:t>
            </a:r>
            <a:r>
              <a:rPr lang="en-GB" sz="4000" dirty="0"/>
              <a:t> </a:t>
            </a:r>
            <a:r>
              <a:rPr lang="en-GB" sz="4000" dirty="0" err="1"/>
              <a:t>nē</a:t>
            </a:r>
            <a:r>
              <a:rPr lang="en-GB" sz="4000" dirty="0" smtClean="0"/>
              <a:t>?</a:t>
            </a:r>
            <a:endParaRPr lang="en-US" sz="4000" dirty="0"/>
          </a:p>
        </p:txBody>
      </p:sp>
      <p:graphicFrame>
        <p:nvGraphicFramePr>
          <p:cNvPr id="6" name="Chart 5"/>
          <p:cNvGraphicFramePr>
            <a:graphicFrameLocks/>
          </p:cNvGraphicFramePr>
          <p:nvPr>
            <p:extLst>
              <p:ext uri="{D42A27DB-BD31-4B8C-83A1-F6EECF244321}">
                <p14:modId xmlns:p14="http://schemas.microsoft.com/office/powerpoint/2010/main" val="2365101019"/>
              </p:ext>
            </p:extLst>
          </p:nvPr>
        </p:nvGraphicFramePr>
        <p:xfrm>
          <a:off x="745588" y="1376289"/>
          <a:ext cx="8623495" cy="488148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934307" y="6260123"/>
            <a:ext cx="6513342" cy="461665"/>
          </a:xfrm>
          <a:prstGeom prst="rect">
            <a:avLst/>
          </a:prstGeom>
          <a:noFill/>
        </p:spPr>
        <p:txBody>
          <a:bodyPr wrap="square" rtlCol="0">
            <a:spAutoFit/>
          </a:bodyPr>
          <a:lstStyle/>
          <a:p>
            <a:pPr algn="ctr"/>
            <a:r>
              <a:rPr lang="lv-LV" sz="2400" dirty="0" smtClean="0"/>
              <a:t>1 – vissvarīgākais; 4 – mazāk svarīgs</a:t>
            </a:r>
            <a:endParaRPr lang="en-US" sz="2400" dirty="0"/>
          </a:p>
        </p:txBody>
      </p:sp>
    </p:spTree>
    <p:extLst>
      <p:ext uri="{BB962C8B-B14F-4D97-AF65-F5344CB8AC3E}">
        <p14:creationId xmlns:p14="http://schemas.microsoft.com/office/powerpoint/2010/main" val="122556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664505" cy="1320800"/>
          </a:xfrm>
        </p:spPr>
        <p:txBody>
          <a:bodyPr>
            <a:normAutofit/>
          </a:bodyPr>
          <a:lstStyle/>
          <a:p>
            <a:r>
              <a:rPr lang="en-GB" sz="4400" dirty="0"/>
              <a:t>Kur </a:t>
            </a:r>
            <a:r>
              <a:rPr lang="en-GB" sz="4400" dirty="0" err="1"/>
              <a:t>pamatā</a:t>
            </a:r>
            <a:r>
              <a:rPr lang="en-GB" sz="4400" dirty="0"/>
              <a:t> </a:t>
            </a:r>
            <a:r>
              <a:rPr lang="en-GB" sz="4400" dirty="0" err="1"/>
              <a:t>strādā</a:t>
            </a:r>
            <a:r>
              <a:rPr lang="en-GB" sz="4400" dirty="0"/>
              <a:t> </a:t>
            </a:r>
            <a:r>
              <a:rPr lang="en-GB" sz="4400" dirty="0" err="1"/>
              <a:t>tulks</a:t>
            </a:r>
            <a:r>
              <a:rPr lang="en-GB" sz="4400" dirty="0"/>
              <a:t>/</a:t>
            </a:r>
            <a:r>
              <a:rPr lang="en-GB" sz="4400" dirty="0" err="1"/>
              <a:t>tulkotājs</a:t>
            </a:r>
            <a:r>
              <a:rPr lang="en-GB" sz="4400" dirty="0" smtClean="0"/>
              <a:t>?</a:t>
            </a:r>
            <a:endParaRPr lang="en-US" sz="4400" dirty="0"/>
          </a:p>
        </p:txBody>
      </p:sp>
      <p:graphicFrame>
        <p:nvGraphicFramePr>
          <p:cNvPr id="4" name="Content Placeholder 3"/>
          <p:cNvGraphicFramePr>
            <a:graphicFrameLocks/>
          </p:cNvGraphicFramePr>
          <p:nvPr>
            <p:extLst>
              <p:ext uri="{D42A27DB-BD31-4B8C-83A1-F6EECF244321}">
                <p14:modId xmlns:p14="http://schemas.microsoft.com/office/powerpoint/2010/main" val="2630148628"/>
              </p:ext>
            </p:extLst>
          </p:nvPr>
        </p:nvGraphicFramePr>
        <p:xfrm>
          <a:off x="942609" y="1140143"/>
          <a:ext cx="8721895" cy="5051425"/>
        </p:xfrm>
        <a:graphic>
          <a:graphicData uri="http://schemas.openxmlformats.org/presentationml/2006/ole">
            <mc:AlternateContent xmlns:mc="http://schemas.openxmlformats.org/markup-compatibility/2006">
              <mc:Choice xmlns:v="urn:schemas-microsoft-com:vml" Requires="v">
                <p:oleObj spid="_x0000_s10247" name="Worksheet" r:id="rId4" imgW="8334424" imgH="4629091" progId="Excel.Sheet.8">
                  <p:embed/>
                </p:oleObj>
              </mc:Choice>
              <mc:Fallback>
                <p:oleObj name="Worksheet" r:id="rId4" imgW="8334424" imgH="4629091" progId="Excel.Sheet.8">
                  <p:embed/>
                  <p:pic>
                    <p:nvPicPr>
                      <p:cNvPr id="0" name="Picture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2609" y="1140143"/>
                        <a:ext cx="8721895" cy="5051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1720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959926" cy="1320800"/>
          </a:xfrm>
        </p:spPr>
        <p:txBody>
          <a:bodyPr>
            <a:normAutofit/>
          </a:bodyPr>
          <a:lstStyle/>
          <a:p>
            <a:r>
              <a:rPr lang="en-GB" sz="4400" dirty="0" err="1"/>
              <a:t>Cik</a:t>
            </a:r>
            <a:r>
              <a:rPr lang="en-GB" sz="4400" dirty="0"/>
              <a:t> </a:t>
            </a:r>
            <a:r>
              <a:rPr lang="en-GB" sz="4400" dirty="0" err="1"/>
              <a:t>vidēji</a:t>
            </a:r>
            <a:r>
              <a:rPr lang="en-GB" sz="4400" dirty="0"/>
              <a:t> </a:t>
            </a:r>
            <a:r>
              <a:rPr lang="en-GB" sz="4400" dirty="0" err="1"/>
              <a:t>pelna</a:t>
            </a:r>
            <a:r>
              <a:rPr lang="en-GB" sz="4400" dirty="0"/>
              <a:t> </a:t>
            </a:r>
            <a:r>
              <a:rPr lang="en-GB" sz="4400" dirty="0" err="1"/>
              <a:t>tulks</a:t>
            </a:r>
            <a:r>
              <a:rPr lang="en-GB" sz="4400" dirty="0"/>
              <a:t>/</a:t>
            </a:r>
            <a:r>
              <a:rPr lang="en-GB" sz="4400" dirty="0" err="1"/>
              <a:t>tulkotājs</a:t>
            </a:r>
            <a:r>
              <a:rPr lang="en-GB" sz="4400" dirty="0" smtClean="0"/>
              <a:t>?</a:t>
            </a:r>
            <a:endParaRPr lang="en-US" sz="4400"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67416861"/>
              </p:ext>
            </p:extLst>
          </p:nvPr>
        </p:nvGraphicFramePr>
        <p:xfrm>
          <a:off x="0" y="731520"/>
          <a:ext cx="10381957" cy="6126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316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91114" cy="1320800"/>
          </a:xfrm>
        </p:spPr>
        <p:txBody>
          <a:bodyPr>
            <a:noAutofit/>
          </a:bodyPr>
          <a:lstStyle/>
          <a:p>
            <a:r>
              <a:rPr lang="lv-LV" sz="4000" dirty="0"/>
              <a:t>Vai kāds no Jūsu ģimenes locekļiem/paziņām vēlētos kļūt par tulku?</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4009591"/>
              </p:ext>
            </p:extLst>
          </p:nvPr>
        </p:nvGraphicFramePr>
        <p:xfrm>
          <a:off x="1112838" y="1397000"/>
          <a:ext cx="8115568" cy="5172612"/>
        </p:xfrm>
        <a:graphic>
          <a:graphicData uri="http://schemas.openxmlformats.org/presentationml/2006/ole">
            <mc:AlternateContent xmlns:mc="http://schemas.openxmlformats.org/markup-compatibility/2006">
              <mc:Choice xmlns:v="urn:schemas-microsoft-com:vml" Requires="v">
                <p:oleObj spid="_x0000_s11271" name="Worksheet" r:id="rId4" imgW="8010495" imgH="4924398" progId="Excel.Sheet.8">
                  <p:embed/>
                </p:oleObj>
              </mc:Choice>
              <mc:Fallback>
                <p:oleObj name="Worksheet" r:id="rId4" imgW="8010495" imgH="4924398" progId="Excel.Sheet.8">
                  <p:embed/>
                  <p:pic>
                    <p:nvPicPr>
                      <p:cNvPr id="0" name="Picture 3"/>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2838" y="1397000"/>
                        <a:ext cx="8115568" cy="517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42562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523828" cy="1320800"/>
          </a:xfrm>
        </p:spPr>
        <p:txBody>
          <a:bodyPr>
            <a:noAutofit/>
          </a:bodyPr>
          <a:lstStyle/>
          <a:p>
            <a:r>
              <a:rPr lang="en-GB" sz="4400" dirty="0" err="1"/>
              <a:t>Vai</a:t>
            </a:r>
            <a:r>
              <a:rPr lang="en-GB" sz="4400" dirty="0"/>
              <a:t> </a:t>
            </a:r>
            <a:r>
              <a:rPr lang="en-GB" sz="4400" dirty="0" err="1"/>
              <a:t>šī</a:t>
            </a:r>
            <a:r>
              <a:rPr lang="en-GB" sz="4400" dirty="0"/>
              <a:t>, </a:t>
            </a:r>
            <a:r>
              <a:rPr lang="en-GB" sz="4400" dirty="0" err="1"/>
              <a:t>jūsuprāt</a:t>
            </a:r>
            <a:r>
              <a:rPr lang="en-GB" sz="4400" dirty="0"/>
              <a:t>, </a:t>
            </a:r>
            <a:r>
              <a:rPr lang="en-GB" sz="4400" dirty="0" err="1"/>
              <a:t>varētu</a:t>
            </a:r>
            <a:r>
              <a:rPr lang="en-GB" sz="4400" dirty="0"/>
              <a:t> </a:t>
            </a:r>
            <a:r>
              <a:rPr lang="en-GB" sz="4400" dirty="0" err="1"/>
              <a:t>būt</a:t>
            </a:r>
            <a:r>
              <a:rPr lang="en-GB" sz="4400" dirty="0"/>
              <a:t> </a:t>
            </a:r>
            <a:r>
              <a:rPr lang="en-GB" sz="4400" dirty="0" err="1"/>
              <a:t>interesanta</a:t>
            </a:r>
            <a:r>
              <a:rPr lang="en-GB" sz="4400" dirty="0"/>
              <a:t> </a:t>
            </a:r>
            <a:r>
              <a:rPr lang="en-GB" sz="4400" dirty="0" err="1"/>
              <a:t>profesija</a:t>
            </a:r>
            <a:r>
              <a:rPr lang="en-GB" sz="4400" dirty="0" smtClean="0"/>
              <a:t>?</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3655985"/>
              </p:ext>
            </p:extLst>
          </p:nvPr>
        </p:nvGraphicFramePr>
        <p:xfrm>
          <a:off x="590843" y="1448972"/>
          <a:ext cx="8285871" cy="4642339"/>
        </p:xfrm>
        <a:graphic>
          <a:graphicData uri="http://schemas.openxmlformats.org/presentationml/2006/ole">
            <mc:AlternateContent xmlns:mc="http://schemas.openxmlformats.org/markup-compatibility/2006">
              <mc:Choice xmlns:v="urn:schemas-microsoft-com:vml" Requires="v">
                <p:oleObj spid="_x0000_s12295" name="Worksheet" r:id="rId4" imgW="8591678" imgH="4686317" progId="Excel.Sheet.8">
                  <p:embed/>
                </p:oleObj>
              </mc:Choice>
              <mc:Fallback>
                <p:oleObj name="Worksheet" r:id="rId4" imgW="8591678" imgH="4686317" progId="Excel.Sheet.8">
                  <p:embed/>
                  <p:pic>
                    <p:nvPicPr>
                      <p:cNvPr id="0" name="Picture 3"/>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0843" y="1448972"/>
                        <a:ext cx="8285871" cy="46423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37764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601196" cy="905932"/>
          </a:xfrm>
        </p:spPr>
        <p:txBody>
          <a:bodyPr>
            <a:normAutofit/>
          </a:bodyPr>
          <a:lstStyle/>
          <a:p>
            <a:r>
              <a:rPr lang="lv-LV" sz="4800" dirty="0" smtClean="0"/>
              <a:t>Aktualitāte</a:t>
            </a:r>
            <a:endParaRPr lang="lv-LV" dirty="0"/>
          </a:p>
        </p:txBody>
      </p:sp>
      <p:sp>
        <p:nvSpPr>
          <p:cNvPr id="3" name="Content Placeholder 2"/>
          <p:cNvSpPr>
            <a:spLocks noGrp="1"/>
          </p:cNvSpPr>
          <p:nvPr>
            <p:ph idx="1"/>
          </p:nvPr>
        </p:nvSpPr>
        <p:spPr>
          <a:xfrm>
            <a:off x="502264" y="1203986"/>
            <a:ext cx="8596668" cy="3880773"/>
          </a:xfrm>
        </p:spPr>
        <p:txBody>
          <a:bodyPr>
            <a:normAutofit/>
          </a:bodyPr>
          <a:lstStyle/>
          <a:p>
            <a:pPr>
              <a:lnSpc>
                <a:spcPct val="150000"/>
              </a:lnSpc>
            </a:pPr>
            <a:r>
              <a:rPr lang="lv-LV" sz="2800" dirty="0"/>
              <a:t>Peļņas gūšanai</a:t>
            </a:r>
          </a:p>
          <a:p>
            <a:pPr>
              <a:lnSpc>
                <a:spcPct val="150000"/>
              </a:lnSpc>
            </a:pPr>
            <a:endParaRPr lang="lv-LV" sz="2800" dirty="0" smtClean="0"/>
          </a:p>
          <a:p>
            <a:pPr>
              <a:lnSpc>
                <a:spcPct val="150000"/>
              </a:lnSpc>
            </a:pPr>
            <a:r>
              <a:rPr lang="lv-LV" sz="2800" dirty="0" smtClean="0"/>
              <a:t>Sadarbības </a:t>
            </a:r>
            <a:r>
              <a:rPr lang="lv-LV" sz="2800" dirty="0"/>
              <a:t>iespēju paplašināšanai</a:t>
            </a:r>
          </a:p>
          <a:p>
            <a:pPr>
              <a:lnSpc>
                <a:spcPct val="150000"/>
              </a:lnSpc>
            </a:pPr>
            <a:endParaRPr lang="lv-LV" sz="2800" dirty="0" smtClean="0"/>
          </a:p>
          <a:p>
            <a:pPr>
              <a:lnSpc>
                <a:spcPct val="150000"/>
              </a:lnSpc>
            </a:pPr>
            <a:r>
              <a:rPr lang="lv-LV" sz="2800" dirty="0" smtClean="0"/>
              <a:t>Jaunas </a:t>
            </a:r>
            <a:r>
              <a:rPr lang="lv-LV" sz="2800" dirty="0"/>
              <a:t>profesionāļu paaudzes sagatavošanai</a:t>
            </a:r>
            <a:endParaRPr lang="en-US" sz="2800" dirty="0"/>
          </a:p>
        </p:txBody>
      </p:sp>
    </p:spTree>
    <p:extLst>
      <p:ext uri="{BB962C8B-B14F-4D97-AF65-F5344CB8AC3E}">
        <p14:creationId xmlns:p14="http://schemas.microsoft.com/office/powerpoint/2010/main" val="169479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25354" cy="1320800"/>
          </a:xfrm>
        </p:spPr>
        <p:txBody>
          <a:bodyPr>
            <a:noAutofit/>
          </a:bodyPr>
          <a:lstStyle/>
          <a:p>
            <a:r>
              <a:rPr lang="lv-LV" sz="4400" dirty="0"/>
              <a:t>Kāda ir atšķirība starp tulku un tulkotāju?</a:t>
            </a:r>
            <a:endParaRPr lang="en-US" sz="4400" dirty="0"/>
          </a:p>
        </p:txBody>
      </p:sp>
      <p:sp>
        <p:nvSpPr>
          <p:cNvPr id="3" name="Content Placeholder 2"/>
          <p:cNvSpPr>
            <a:spLocks noGrp="1"/>
          </p:cNvSpPr>
          <p:nvPr>
            <p:ph idx="1"/>
          </p:nvPr>
        </p:nvSpPr>
        <p:spPr>
          <a:xfrm>
            <a:off x="677332" y="1320800"/>
            <a:ext cx="9634285" cy="5154612"/>
          </a:xfrm>
        </p:spPr>
        <p:txBody>
          <a:bodyPr>
            <a:noAutofit/>
          </a:bodyPr>
          <a:lstStyle/>
          <a:p>
            <a:r>
              <a:rPr lang="lv-LV" sz="2800" dirty="0" smtClean="0"/>
              <a:t>Nezinu vai nav atšķirības</a:t>
            </a:r>
            <a:endParaRPr lang="lv-LV" sz="2800" dirty="0"/>
          </a:p>
          <a:p>
            <a:r>
              <a:rPr lang="lv-LV" sz="2800" dirty="0" smtClean="0"/>
              <a:t>Tulks – </a:t>
            </a:r>
            <a:r>
              <a:rPr lang="lv-LV" sz="2800" dirty="0"/>
              <a:t>tehnisku tekstu tulkotājs, </a:t>
            </a:r>
            <a:r>
              <a:rPr lang="lv-LV" sz="2800" dirty="0" smtClean="0"/>
              <a:t>tulkotājs - </a:t>
            </a:r>
            <a:r>
              <a:rPr lang="lv-LV" sz="2800" dirty="0"/>
              <a:t>literāru</a:t>
            </a:r>
          </a:p>
          <a:p>
            <a:r>
              <a:rPr lang="lv-LV" sz="2800" dirty="0"/>
              <a:t>Tulks – cilvēks, tulkotājs – </a:t>
            </a:r>
            <a:r>
              <a:rPr lang="lv-LV" sz="2800" i="1" dirty="0" smtClean="0"/>
              <a:t>Google</a:t>
            </a:r>
            <a:endParaRPr lang="lv-LV" sz="2800" i="1" dirty="0"/>
          </a:p>
          <a:p>
            <a:r>
              <a:rPr lang="lv-LV" sz="2800" dirty="0" smtClean="0"/>
              <a:t>Tulks </a:t>
            </a:r>
            <a:r>
              <a:rPr lang="lv-LV" sz="2800" dirty="0"/>
              <a:t>– mutiski, </a:t>
            </a:r>
            <a:r>
              <a:rPr lang="lv-LV" sz="2800" dirty="0" smtClean="0"/>
              <a:t>tulkotājs - </a:t>
            </a:r>
            <a:r>
              <a:rPr lang="lv-LV" sz="2800" dirty="0"/>
              <a:t>rakstiski</a:t>
            </a:r>
          </a:p>
          <a:p>
            <a:r>
              <a:rPr lang="lv-LV" sz="2800" dirty="0"/>
              <a:t>Tulks – mutiski, tulkotājs – </a:t>
            </a:r>
            <a:r>
              <a:rPr lang="lv-LV" sz="2800" i="1" dirty="0" smtClean="0"/>
              <a:t>Google</a:t>
            </a:r>
            <a:endParaRPr lang="en-GB" sz="2800" i="1" dirty="0"/>
          </a:p>
          <a:p>
            <a:r>
              <a:rPr lang="lv-LV" sz="2800" dirty="0"/>
              <a:t>Tulks – profesija, tulkotājs – hobijs</a:t>
            </a:r>
          </a:p>
          <a:p>
            <a:r>
              <a:rPr lang="lv-LV" sz="2800" dirty="0"/>
              <a:t>Tulks – mājās, tulkotājs – konferencē</a:t>
            </a:r>
            <a:endParaRPr lang="en-GB" sz="2800" dirty="0"/>
          </a:p>
          <a:p>
            <a:r>
              <a:rPr lang="lv-LV" sz="2800" dirty="0" smtClean="0"/>
              <a:t>Tulks – runas, tulkotājs </a:t>
            </a:r>
            <a:r>
              <a:rPr lang="lv-LV" sz="2800" dirty="0"/>
              <a:t>– </a:t>
            </a:r>
            <a:r>
              <a:rPr lang="lv-LV" sz="2800" dirty="0" smtClean="0"/>
              <a:t>romānu,</a:t>
            </a:r>
            <a:endParaRPr lang="en-GB" sz="2800" dirty="0"/>
          </a:p>
          <a:p>
            <a:r>
              <a:rPr lang="lv-LV" sz="2800" dirty="0"/>
              <a:t>Tulks – profesionāls, tulkotājs – tāpatās</a:t>
            </a:r>
            <a:endParaRPr lang="en-GB" sz="2800" dirty="0"/>
          </a:p>
          <a:p>
            <a:r>
              <a:rPr lang="lv-LV" sz="2800" dirty="0"/>
              <a:t>Tulks – domu tulko, tulkotājs – precīzi </a:t>
            </a:r>
            <a:r>
              <a:rPr lang="lv-LV" sz="2800" dirty="0" smtClean="0"/>
              <a:t>tekstu</a:t>
            </a:r>
            <a:endParaRPr lang="en-GB" sz="2800" dirty="0"/>
          </a:p>
        </p:txBody>
      </p:sp>
    </p:spTree>
    <p:extLst>
      <p:ext uri="{BB962C8B-B14F-4D97-AF65-F5344CB8AC3E}">
        <p14:creationId xmlns:p14="http://schemas.microsoft.com/office/powerpoint/2010/main" val="2534793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91114" cy="1320800"/>
          </a:xfrm>
        </p:spPr>
        <p:txBody>
          <a:bodyPr>
            <a:noAutofit/>
          </a:bodyPr>
          <a:lstStyle/>
          <a:p>
            <a:r>
              <a:rPr lang="lv-LV" sz="4400" dirty="0"/>
              <a:t>Kas ir tulka/tulkotāja darba instruments?</a:t>
            </a:r>
            <a:endParaRPr lang="en-US" sz="4400" dirty="0"/>
          </a:p>
        </p:txBody>
      </p:sp>
      <p:sp>
        <p:nvSpPr>
          <p:cNvPr id="3" name="Content Placeholder 2"/>
          <p:cNvSpPr>
            <a:spLocks noGrp="1"/>
          </p:cNvSpPr>
          <p:nvPr>
            <p:ph idx="1"/>
          </p:nvPr>
        </p:nvSpPr>
        <p:spPr>
          <a:xfrm>
            <a:off x="1365608" y="1770967"/>
            <a:ext cx="8805333" cy="4854917"/>
          </a:xfrm>
        </p:spPr>
        <p:txBody>
          <a:bodyPr>
            <a:noAutofit/>
          </a:bodyPr>
          <a:lstStyle/>
          <a:p>
            <a:r>
              <a:rPr lang="lv-LV" sz="2800" dirty="0"/>
              <a:t>Dators</a:t>
            </a:r>
          </a:p>
          <a:p>
            <a:r>
              <a:rPr lang="lv-LV" sz="2800" dirty="0"/>
              <a:t>Grāmata</a:t>
            </a:r>
          </a:p>
          <a:p>
            <a:r>
              <a:rPr lang="lv-LV" sz="2800" dirty="0"/>
              <a:t>Austiņas</a:t>
            </a:r>
          </a:p>
          <a:p>
            <a:r>
              <a:rPr lang="lv-LV" sz="2800" dirty="0"/>
              <a:t>V</a:t>
            </a:r>
            <a:r>
              <a:rPr lang="lv-LV" sz="2800" dirty="0" smtClean="0"/>
              <a:t>ārdnīcas</a:t>
            </a:r>
            <a:endParaRPr lang="lv-LV" sz="2800" dirty="0"/>
          </a:p>
          <a:p>
            <a:r>
              <a:rPr lang="lv-LV" sz="2800" dirty="0" smtClean="0"/>
              <a:t>Galva</a:t>
            </a:r>
            <a:endParaRPr lang="lv-LV" sz="2800" dirty="0"/>
          </a:p>
          <a:p>
            <a:r>
              <a:rPr lang="lv-LV" sz="2800" dirty="0"/>
              <a:t>Valodas </a:t>
            </a:r>
            <a:r>
              <a:rPr lang="lv-LV" sz="2800" dirty="0" smtClean="0"/>
              <a:t>bagātība</a:t>
            </a:r>
            <a:endParaRPr lang="en-GB" sz="2800" dirty="0"/>
          </a:p>
        </p:txBody>
      </p:sp>
      <p:sp>
        <p:nvSpPr>
          <p:cNvPr id="4" name="TextBox 3"/>
          <p:cNvSpPr txBox="1"/>
          <p:nvPr/>
        </p:nvSpPr>
        <p:spPr>
          <a:xfrm>
            <a:off x="5120640" y="1770967"/>
            <a:ext cx="4571999" cy="3318857"/>
          </a:xfrm>
          <a:prstGeom prst="rect">
            <a:avLst/>
          </a:prstGeom>
          <a:noFill/>
        </p:spPr>
        <p:txBody>
          <a:bodyPr wrap="square" rtlCol="0">
            <a:spAutoFit/>
          </a:bodyPr>
          <a:lstStyle/>
          <a:p>
            <a:pPr marL="342900" indent="-342900" defTabSz="457200">
              <a:spcBef>
                <a:spcPts val="1000"/>
              </a:spcBef>
              <a:buClr>
                <a:schemeClr val="accent1"/>
              </a:buClr>
              <a:buSzPct val="80000"/>
              <a:buFont typeface="Wingdings 3" charset="2"/>
              <a:buChar char=""/>
            </a:pPr>
            <a:r>
              <a:rPr lang="lv-LV" sz="2800" dirty="0">
                <a:solidFill>
                  <a:schemeClr val="tx1">
                    <a:lumMod val="75000"/>
                    <a:lumOff val="25000"/>
                  </a:schemeClr>
                </a:solidFill>
              </a:rPr>
              <a:t>Zināšanas</a:t>
            </a:r>
            <a:endParaRPr lang="en-GB" sz="2800" dirty="0">
              <a:solidFill>
                <a:schemeClr val="tx1">
                  <a:lumMod val="75000"/>
                  <a:lumOff val="25000"/>
                </a:schemeClr>
              </a:solidFill>
            </a:endParaRPr>
          </a:p>
          <a:p>
            <a:pPr marL="342900" indent="-342900" defTabSz="457200">
              <a:spcBef>
                <a:spcPts val="1000"/>
              </a:spcBef>
              <a:buClr>
                <a:schemeClr val="accent1"/>
              </a:buClr>
              <a:buSzPct val="80000"/>
              <a:buFont typeface="Wingdings 3" charset="2"/>
              <a:buChar char=""/>
            </a:pPr>
            <a:r>
              <a:rPr lang="lv-LV" sz="2800" dirty="0">
                <a:solidFill>
                  <a:schemeClr val="tx1">
                    <a:lumMod val="75000"/>
                    <a:lumOff val="25000"/>
                  </a:schemeClr>
                </a:solidFill>
              </a:rPr>
              <a:t>Smadzenes</a:t>
            </a:r>
            <a:endParaRPr lang="en-GB" sz="2800" dirty="0">
              <a:solidFill>
                <a:schemeClr val="tx1">
                  <a:lumMod val="75000"/>
                  <a:lumOff val="25000"/>
                </a:schemeClr>
              </a:solidFill>
            </a:endParaRPr>
          </a:p>
          <a:p>
            <a:pPr marL="342900" indent="-342900" defTabSz="457200">
              <a:spcBef>
                <a:spcPts val="1000"/>
              </a:spcBef>
              <a:buClr>
                <a:schemeClr val="accent1"/>
              </a:buClr>
              <a:buSzPct val="80000"/>
              <a:buFont typeface="Wingdings 3" charset="2"/>
              <a:buChar char=""/>
            </a:pPr>
            <a:r>
              <a:rPr lang="lv-LV" sz="2800" dirty="0">
                <a:solidFill>
                  <a:schemeClr val="tx1">
                    <a:lumMod val="75000"/>
                    <a:lumOff val="25000"/>
                  </a:schemeClr>
                </a:solidFill>
              </a:rPr>
              <a:t>Valoda</a:t>
            </a:r>
            <a:endParaRPr lang="en-GB" sz="2800" dirty="0">
              <a:solidFill>
                <a:schemeClr val="tx1">
                  <a:lumMod val="75000"/>
                  <a:lumOff val="25000"/>
                </a:schemeClr>
              </a:solidFill>
            </a:endParaRPr>
          </a:p>
          <a:p>
            <a:pPr marL="342900" indent="-342900" defTabSz="457200">
              <a:spcBef>
                <a:spcPts val="1000"/>
              </a:spcBef>
              <a:buClr>
                <a:schemeClr val="accent1"/>
              </a:buClr>
              <a:buSzPct val="80000"/>
              <a:buFont typeface="Wingdings 3" charset="2"/>
              <a:buChar char=""/>
            </a:pPr>
            <a:r>
              <a:rPr lang="lv-LV" sz="2800" dirty="0">
                <a:solidFill>
                  <a:schemeClr val="tx1">
                    <a:lumMod val="75000"/>
                    <a:lumOff val="25000"/>
                  </a:schemeClr>
                </a:solidFill>
              </a:rPr>
              <a:t>Pildspalva</a:t>
            </a:r>
          </a:p>
          <a:p>
            <a:pPr marL="342900" indent="-342900" defTabSz="457200">
              <a:spcBef>
                <a:spcPts val="1000"/>
              </a:spcBef>
              <a:buClr>
                <a:schemeClr val="accent1"/>
              </a:buClr>
              <a:buSzPct val="80000"/>
              <a:buFont typeface="Wingdings 3" charset="2"/>
              <a:buChar char=""/>
            </a:pPr>
            <a:r>
              <a:rPr lang="lv-LV" sz="2800" dirty="0">
                <a:solidFill>
                  <a:schemeClr val="tx1">
                    <a:lumMod val="75000"/>
                    <a:lumOff val="25000"/>
                  </a:schemeClr>
                </a:solidFill>
              </a:rPr>
              <a:t>Dokuments, kas jātulko</a:t>
            </a:r>
            <a:endParaRPr lang="en-GB" sz="2800" dirty="0">
              <a:solidFill>
                <a:schemeClr val="tx1">
                  <a:lumMod val="75000"/>
                  <a:lumOff val="25000"/>
                </a:schemeClr>
              </a:solidFill>
            </a:endParaRPr>
          </a:p>
          <a:p>
            <a:pPr marL="342900" indent="-342900" defTabSz="457200">
              <a:spcBef>
                <a:spcPts val="1000"/>
              </a:spcBef>
              <a:buClr>
                <a:schemeClr val="accent1"/>
              </a:buClr>
              <a:buSzPct val="80000"/>
              <a:buFont typeface="Wingdings 3" charset="2"/>
              <a:buChar char=""/>
            </a:pPr>
            <a:r>
              <a:rPr lang="lv-LV" sz="2800" dirty="0">
                <a:solidFill>
                  <a:schemeClr val="tx1">
                    <a:lumMod val="75000"/>
                    <a:lumOff val="25000"/>
                  </a:schemeClr>
                </a:solidFill>
              </a:rPr>
              <a:t>Cilvēki</a:t>
            </a:r>
          </a:p>
        </p:txBody>
      </p:sp>
    </p:spTree>
    <p:extLst>
      <p:ext uri="{BB962C8B-B14F-4D97-AF65-F5344CB8AC3E}">
        <p14:creationId xmlns:p14="http://schemas.microsoft.com/office/powerpoint/2010/main" val="2006527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339754" cy="1320800"/>
          </a:xfrm>
        </p:spPr>
        <p:txBody>
          <a:bodyPr>
            <a:normAutofit/>
          </a:bodyPr>
          <a:lstStyle/>
          <a:p>
            <a:r>
              <a:rPr lang="lv-LV" sz="4000" dirty="0"/>
              <a:t>Profesiju salīdzinājums pēc to prestiža (dilstošā secībā)</a:t>
            </a:r>
            <a:endParaRPr lang="en-US" sz="4000" dirty="0"/>
          </a:p>
        </p:txBody>
      </p:sp>
      <p:sp>
        <p:nvSpPr>
          <p:cNvPr id="3" name="Content Placeholder 2"/>
          <p:cNvSpPr>
            <a:spLocks noGrp="1"/>
          </p:cNvSpPr>
          <p:nvPr>
            <p:ph idx="1"/>
          </p:nvPr>
        </p:nvSpPr>
        <p:spPr>
          <a:xfrm>
            <a:off x="494454" y="1794829"/>
            <a:ext cx="8596668" cy="3880773"/>
          </a:xfrm>
        </p:spPr>
        <p:txBody>
          <a:bodyPr>
            <a:normAutofit/>
          </a:bodyPr>
          <a:lstStyle/>
          <a:p>
            <a:r>
              <a:rPr lang="en-US" sz="2400" dirty="0"/>
              <a:t>1. Jurists</a:t>
            </a:r>
          </a:p>
          <a:p>
            <a:r>
              <a:rPr lang="en-US" sz="2400" dirty="0"/>
              <a:t>2. </a:t>
            </a:r>
            <a:r>
              <a:rPr lang="en-US" sz="2400" dirty="0" err="1"/>
              <a:t>Ekonomists</a:t>
            </a:r>
            <a:endParaRPr lang="en-US" sz="2400" dirty="0"/>
          </a:p>
          <a:p>
            <a:r>
              <a:rPr lang="en-US" sz="2400" dirty="0"/>
              <a:t>3. IT </a:t>
            </a:r>
            <a:r>
              <a:rPr lang="en-US" sz="2400" dirty="0" err="1"/>
              <a:t>speciālists</a:t>
            </a:r>
            <a:endParaRPr lang="en-US" sz="2400" dirty="0"/>
          </a:p>
          <a:p>
            <a:r>
              <a:rPr lang="en-US" sz="2400" dirty="0"/>
              <a:t>4. </a:t>
            </a:r>
            <a:r>
              <a:rPr lang="en-US" sz="2400" dirty="0" err="1"/>
              <a:t>Tulks</a:t>
            </a:r>
            <a:r>
              <a:rPr lang="en-US" sz="2400" dirty="0"/>
              <a:t>/</a:t>
            </a:r>
            <a:r>
              <a:rPr lang="en-US" sz="2400" dirty="0" err="1"/>
              <a:t>tulkotājs</a:t>
            </a:r>
            <a:endParaRPr lang="en-US" sz="2400" dirty="0"/>
          </a:p>
          <a:p>
            <a:r>
              <a:rPr lang="en-US" sz="2400" dirty="0"/>
              <a:t>5. </a:t>
            </a:r>
            <a:r>
              <a:rPr lang="en-US" sz="2400" dirty="0" err="1" smtClean="0"/>
              <a:t>Policists</a:t>
            </a:r>
            <a:endParaRPr lang="en-US" sz="2400" dirty="0"/>
          </a:p>
        </p:txBody>
      </p:sp>
    </p:spTree>
    <p:extLst>
      <p:ext uri="{BB962C8B-B14F-4D97-AF65-F5344CB8AC3E}">
        <p14:creationId xmlns:p14="http://schemas.microsoft.com/office/powerpoint/2010/main" val="174939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normAutofit/>
          </a:bodyPr>
          <a:lstStyle/>
          <a:p>
            <a:r>
              <a:rPr lang="lv-LV" sz="4400" dirty="0"/>
              <a:t>Komentāri</a:t>
            </a:r>
            <a:endParaRPr lang="en-US" sz="4400" dirty="0"/>
          </a:p>
        </p:txBody>
      </p:sp>
      <p:sp>
        <p:nvSpPr>
          <p:cNvPr id="3" name="Content Placeholder 2"/>
          <p:cNvSpPr>
            <a:spLocks noGrp="1"/>
          </p:cNvSpPr>
          <p:nvPr>
            <p:ph idx="1"/>
          </p:nvPr>
        </p:nvSpPr>
        <p:spPr>
          <a:xfrm>
            <a:off x="0" y="519723"/>
            <a:ext cx="9594167" cy="6197600"/>
          </a:xfrm>
        </p:spPr>
        <p:txBody>
          <a:bodyPr>
            <a:noAutofit/>
          </a:bodyPr>
          <a:lstStyle/>
          <a:p>
            <a:pPr algn="just"/>
            <a:endParaRPr lang="lv-LV" sz="2800" dirty="0" smtClean="0">
              <a:latin typeface="Arial" panose="020B0604020202020204" pitchFamily="34" charset="0"/>
              <a:cs typeface="Arial" panose="020B0604020202020204" pitchFamily="34" charset="0"/>
            </a:endParaRPr>
          </a:p>
          <a:p>
            <a:pPr algn="just"/>
            <a:r>
              <a:rPr lang="lv-LV" sz="2800" dirty="0" smtClean="0">
                <a:latin typeface="Arial" panose="020B0604020202020204" pitchFamily="34" charset="0"/>
                <a:cs typeface="Arial" panose="020B0604020202020204" pitchFamily="34" charset="0"/>
              </a:rPr>
              <a:t>“Man </a:t>
            </a:r>
            <a:r>
              <a:rPr lang="lv-LV" sz="2800" dirty="0">
                <a:latin typeface="Arial" panose="020B0604020202020204" pitchFamily="34" charset="0"/>
                <a:cs typeface="Arial" panose="020B0604020202020204" pitchFamily="34" charset="0"/>
              </a:rPr>
              <a:t>patīk, ka tulku studijās tiek apgūtas ne tikai dažādas svešvalodas, bet arī stiprināta kvalitatīva latviešu valoda, kas palīdz TSF absolventiem viegli 'ieiet' dažādos darba tirgos</a:t>
            </a:r>
            <a:r>
              <a:rPr lang="lv-LV" sz="2800" dirty="0" smtClean="0">
                <a:latin typeface="Arial" panose="020B0604020202020204" pitchFamily="34" charset="0"/>
                <a:cs typeface="Arial" panose="020B0604020202020204" pitchFamily="34" charset="0"/>
              </a:rPr>
              <a:t>.”</a:t>
            </a:r>
          </a:p>
          <a:p>
            <a:pPr algn="just"/>
            <a:endParaRPr lang="lv-LV" sz="2800" dirty="0" smtClean="0">
              <a:latin typeface="Arial" panose="020B0604020202020204" pitchFamily="34" charset="0"/>
              <a:cs typeface="Arial" panose="020B0604020202020204" pitchFamily="34" charset="0"/>
            </a:endParaRPr>
          </a:p>
          <a:p>
            <a:pPr algn="just"/>
            <a:endParaRPr lang="lv-LV" sz="2800" dirty="0" smtClean="0">
              <a:latin typeface="Arial" panose="020B0604020202020204" pitchFamily="34" charset="0"/>
              <a:cs typeface="Arial" panose="020B0604020202020204" pitchFamily="34" charset="0"/>
            </a:endParaRPr>
          </a:p>
          <a:p>
            <a:pPr algn="just"/>
            <a:r>
              <a:rPr lang="lv-LV" sz="2800" dirty="0" smtClean="0">
                <a:latin typeface="Arial" panose="020B0604020202020204" pitchFamily="34" charset="0"/>
                <a:cs typeface="Arial" panose="020B0604020202020204" pitchFamily="34" charset="0"/>
              </a:rPr>
              <a:t>“Tulka </a:t>
            </a:r>
            <a:r>
              <a:rPr lang="lv-LV" sz="2800" dirty="0">
                <a:latin typeface="Arial" panose="020B0604020202020204" pitchFamily="34" charset="0"/>
                <a:cs typeface="Arial" panose="020B0604020202020204" pitchFamily="34" charset="0"/>
              </a:rPr>
              <a:t>darbs ir ļoti svarīgs un īpaši mūsdienu (t.i. jauktu tautību) sabiedrībā nepieciešams. Tulks pilda "savienojošā tilta" funkciju starp divām nepazīstamām pusēm. Tas nodrošina pilnvērtīgu komunikāciju un izpratni dažādu nacionalitāšu cilvēku starpā</a:t>
            </a:r>
            <a:r>
              <a:rPr lang="lv-LV"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3277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28736"/>
            <a:ext cx="10297551" cy="6329263"/>
          </a:xfrm>
        </p:spPr>
        <p:txBody>
          <a:bodyPr>
            <a:noAutofit/>
          </a:bodyPr>
          <a:lstStyle/>
          <a:p>
            <a:pPr>
              <a:buNone/>
            </a:pPr>
            <a:endParaRPr lang="lv-LV" sz="2800" dirty="0" smtClean="0">
              <a:latin typeface="Arial" panose="020B0604020202020204" pitchFamily="34" charset="0"/>
              <a:cs typeface="Arial" panose="020B0604020202020204" pitchFamily="34" charset="0"/>
            </a:endParaRPr>
          </a:p>
          <a:p>
            <a:r>
              <a:rPr lang="lv-LV" sz="2800" dirty="0" smtClean="0">
                <a:latin typeface="Arial" panose="020B0604020202020204" pitchFamily="34" charset="0"/>
                <a:cs typeface="Arial" panose="020B0604020202020204" pitchFamily="34" charset="0"/>
              </a:rPr>
              <a:t>“Visvairāk </a:t>
            </a:r>
            <a:r>
              <a:rPr lang="lv-LV" sz="2800" dirty="0">
                <a:latin typeface="Arial" panose="020B0604020202020204" pitchFamily="34" charset="0"/>
                <a:cs typeface="Arial" panose="020B0604020202020204" pitchFamily="34" charset="0"/>
              </a:rPr>
              <a:t>vajadzētu mācīties krievu, angļu un ķīniešu valodu</a:t>
            </a:r>
            <a:r>
              <a:rPr lang="lv-LV" sz="2800" dirty="0" smtClean="0">
                <a:latin typeface="Arial" panose="020B0604020202020204" pitchFamily="34" charset="0"/>
                <a:cs typeface="Arial" panose="020B0604020202020204" pitchFamily="34" charset="0"/>
              </a:rPr>
              <a:t>.”</a:t>
            </a:r>
            <a:endParaRPr lang="lv-LV" sz="2800" dirty="0">
              <a:latin typeface="Arial" panose="020B0604020202020204" pitchFamily="34" charset="0"/>
              <a:cs typeface="Arial" panose="020B0604020202020204" pitchFamily="34" charset="0"/>
            </a:endParaRPr>
          </a:p>
          <a:p>
            <a:endParaRPr lang="lv-LV" sz="2800" dirty="0" smtClean="0">
              <a:latin typeface="Arial" panose="020B0604020202020204" pitchFamily="34" charset="0"/>
              <a:cs typeface="Arial" panose="020B0604020202020204" pitchFamily="34" charset="0"/>
            </a:endParaRPr>
          </a:p>
          <a:p>
            <a:endParaRPr lang="lv-LV" sz="2800" dirty="0" smtClean="0">
              <a:latin typeface="Arial" panose="020B0604020202020204" pitchFamily="34" charset="0"/>
              <a:cs typeface="Arial" panose="020B0604020202020204" pitchFamily="34" charset="0"/>
            </a:endParaRPr>
          </a:p>
          <a:p>
            <a:endParaRPr lang="lv-LV" sz="2800" dirty="0" smtClean="0">
              <a:latin typeface="Arial" panose="020B0604020202020204" pitchFamily="34" charset="0"/>
              <a:cs typeface="Arial" panose="020B0604020202020204" pitchFamily="34" charset="0"/>
            </a:endParaRPr>
          </a:p>
          <a:p>
            <a:r>
              <a:rPr lang="lv-LV" sz="2800" dirty="0" smtClean="0">
                <a:latin typeface="Arial" panose="020B0604020202020204" pitchFamily="34" charset="0"/>
                <a:cs typeface="Arial" panose="020B0604020202020204" pitchFamily="34" charset="0"/>
              </a:rPr>
              <a:t>“</a:t>
            </a:r>
            <a:r>
              <a:rPr lang="en-US" sz="2800" dirty="0" err="1" smtClean="0">
                <a:latin typeface="Arial" panose="020B0604020202020204" pitchFamily="34" charset="0"/>
                <a:cs typeface="Arial" panose="020B0604020202020204" pitchFamily="34" charset="0"/>
              </a:rPr>
              <a:t>Ja</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tulkotājs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ir</a:t>
            </a:r>
            <a:r>
              <a:rPr lang="en-US" sz="2800" dirty="0" smtClean="0">
                <a:latin typeface="Arial" panose="020B0604020202020204" pitchFamily="34" charset="0"/>
                <a:cs typeface="Arial" panose="020B0604020202020204" pitchFamily="34" charset="0"/>
              </a:rPr>
              <a:t> labs </a:t>
            </a:r>
            <a:r>
              <a:rPr lang="en-US" sz="2800" dirty="0" err="1" smtClean="0">
                <a:latin typeface="Arial" panose="020B0604020202020204" pitchFamily="34" charset="0"/>
                <a:cs typeface="Arial" panose="020B0604020202020204" pitchFamily="34" charset="0"/>
              </a:rPr>
              <a:t>speciālists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labas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valodas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zināšanas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pieredze</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iespējams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specializējas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konkrētā</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jomā</a:t>
            </a:r>
            <a:r>
              <a:rPr lang="en-US" sz="2800" dirty="0" smtClean="0">
                <a:latin typeface="Arial" panose="020B0604020202020204" pitchFamily="34" charset="0"/>
                <a:cs typeface="Arial" panose="020B0604020202020204" pitchFamily="34" charset="0"/>
              </a:rPr>
              <a:t>), tad </a:t>
            </a:r>
            <a:r>
              <a:rPr lang="en-US" sz="2800" dirty="0" err="1" smtClean="0">
                <a:latin typeface="Arial" panose="020B0604020202020204" pitchFamily="34" charset="0"/>
                <a:cs typeface="Arial" panose="020B0604020202020204" pitchFamily="34" charset="0"/>
              </a:rPr>
              <a:t>varētu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pietikt</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arī</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ar</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vienu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svešvalodu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taču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cik</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dzirdēts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mūsdienās</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nepieti</a:t>
            </a:r>
            <a:r>
              <a:rPr lang="lv-LV" sz="2800" dirty="0" smtClean="0">
                <a:latin typeface="Arial" panose="020B0604020202020204" pitchFamily="34" charset="0"/>
                <a:cs typeface="Arial" panose="020B0604020202020204" pitchFamily="34" charset="0"/>
              </a:rPr>
              <a:t>e</a:t>
            </a:r>
            <a:r>
              <a:rPr lang="en-US" sz="2800" dirty="0" err="1" smtClean="0">
                <a:latin typeface="Arial" panose="020B0604020202020204" pitchFamily="34" charset="0"/>
                <a:cs typeface="Arial" panose="020B0604020202020204" pitchFamily="34" charset="0"/>
              </a:rPr>
              <a:t>kot</a:t>
            </a:r>
            <a:r>
              <a:rPr lang="en-US" sz="2800" dirty="0" smtClean="0">
                <a:latin typeface="Arial" panose="020B0604020202020204" pitchFamily="34" charset="0"/>
                <a:cs typeface="Arial" panose="020B0604020202020204" pitchFamily="34" charset="0"/>
              </a:rPr>
              <a:t> pa</a:t>
            </a:r>
            <a:r>
              <a:rPr lang="lv-LV" sz="2800" dirty="0" smtClean="0">
                <a:latin typeface="Arial" panose="020B0604020202020204" pitchFamily="34" charset="0"/>
                <a:cs typeface="Arial" panose="020B0604020202020204" pitchFamily="34" charset="0"/>
              </a:rPr>
              <a:t>t</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ar</a:t>
            </a:r>
            <a:r>
              <a:rPr lang="en-US" sz="2800" dirty="0" smtClean="0">
                <a:latin typeface="Arial" panose="020B0604020202020204" pitchFamily="34" charset="0"/>
                <a:cs typeface="Arial" panose="020B0604020202020204" pitchFamily="34" charset="0"/>
              </a:rPr>
              <a:t> trim</a:t>
            </a:r>
            <a:r>
              <a:rPr lang="lv-LV" sz="2800" dirty="0" smtClean="0">
                <a:latin typeface="Arial" panose="020B0604020202020204" pitchFamily="34" charset="0"/>
                <a:cs typeface="Arial" panose="020B0604020202020204" pitchFamily="34" charset="0"/>
              </a:rPr>
              <a:t> vai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četrām</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valodām</a:t>
            </a:r>
            <a:r>
              <a:rPr lang="lv-LV" sz="2800" dirty="0" smtClean="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p:txBody>
      </p:sp>
      <p:sp>
        <p:nvSpPr>
          <p:cNvPr id="5" name="Title 1"/>
          <p:cNvSpPr txBox="1">
            <a:spLocks/>
          </p:cNvSpPr>
          <p:nvPr/>
        </p:nvSpPr>
        <p:spPr>
          <a:xfrm>
            <a:off x="0" y="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lv-LV" sz="4400" dirty="0" smtClean="0"/>
              <a:t>Komentāri</a:t>
            </a:r>
            <a:endParaRPr lang="en-US" sz="4400" dirty="0"/>
          </a:p>
        </p:txBody>
      </p:sp>
    </p:spTree>
    <p:extLst>
      <p:ext uri="{BB962C8B-B14F-4D97-AF65-F5344CB8AC3E}">
        <p14:creationId xmlns:p14="http://schemas.microsoft.com/office/powerpoint/2010/main" val="1469424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60400"/>
            <a:ext cx="10227212" cy="6197600"/>
          </a:xfrm>
        </p:spPr>
        <p:txBody>
          <a:bodyPr>
            <a:normAutofit/>
          </a:bodyPr>
          <a:lstStyle/>
          <a:p>
            <a:endParaRPr lang="lv-LV" sz="2800" dirty="0" smtClean="0">
              <a:latin typeface="Arial" panose="020B0604020202020204" pitchFamily="34" charset="0"/>
              <a:cs typeface="Arial" panose="020B0604020202020204" pitchFamily="34" charset="0"/>
            </a:endParaRPr>
          </a:p>
          <a:p>
            <a:r>
              <a:rPr lang="lv-LV" sz="2800" dirty="0" smtClean="0">
                <a:latin typeface="Arial" panose="020B0604020202020204" pitchFamily="34" charset="0"/>
                <a:cs typeface="Arial" panose="020B0604020202020204" pitchFamily="34" charset="0"/>
              </a:rPr>
              <a:t>“</a:t>
            </a:r>
            <a:r>
              <a:rPr lang="en-US" sz="2800" dirty="0" err="1" smtClean="0">
                <a:latin typeface="Arial" panose="020B0604020202020204" pitchFamily="34" charset="0"/>
                <a:cs typeface="Arial" panose="020B0604020202020204" pitchFamily="34" charset="0"/>
              </a:rPr>
              <a:t>Ideālā</a:t>
            </a:r>
            <a:r>
              <a:rPr lang="en-US" sz="2800" dirty="0" smtClean="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gadījumā</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tulkošanu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vērts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apgūt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kā</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papildizglītību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kādai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citai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specifiskākai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izglītībai</a:t>
            </a:r>
            <a:r>
              <a:rPr lang="lv-LV" sz="2800" dirty="0" smtClean="0">
                <a:latin typeface="Arial" panose="020B0604020202020204" pitchFamily="34" charset="0"/>
                <a:cs typeface="Arial" panose="020B0604020202020204" pitchFamily="34" charset="0"/>
              </a:rPr>
              <a:t>.”</a:t>
            </a:r>
            <a:endParaRPr lang="lv-LV" sz="2800" dirty="0">
              <a:latin typeface="Arial" panose="020B0604020202020204" pitchFamily="34" charset="0"/>
              <a:cs typeface="Arial" panose="020B0604020202020204" pitchFamily="34" charset="0"/>
            </a:endParaRPr>
          </a:p>
          <a:p>
            <a:endParaRPr lang="lv-LV" sz="2800" dirty="0" smtClean="0">
              <a:latin typeface="Arial" panose="020B0604020202020204" pitchFamily="34" charset="0"/>
              <a:cs typeface="Arial" panose="020B0604020202020204" pitchFamily="34" charset="0"/>
            </a:endParaRPr>
          </a:p>
          <a:p>
            <a:pPr>
              <a:buNone/>
            </a:pPr>
            <a:endParaRPr lang="lv-LV" sz="2800" dirty="0" smtClean="0">
              <a:latin typeface="Arial" panose="020B0604020202020204" pitchFamily="34" charset="0"/>
              <a:cs typeface="Arial" panose="020B0604020202020204" pitchFamily="34" charset="0"/>
            </a:endParaRPr>
          </a:p>
          <a:p>
            <a:r>
              <a:rPr lang="lv-LV" sz="2800" dirty="0" smtClean="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Es </a:t>
            </a:r>
            <a:r>
              <a:rPr lang="en-US" sz="2800" dirty="0" err="1">
                <a:latin typeface="Arial" panose="020B0604020202020204" pitchFamily="34" charset="0"/>
                <a:cs typeface="Arial" panose="020B0604020202020204" pitchFamily="34" charset="0"/>
              </a:rPr>
              <a:t>uzskatu</a:t>
            </a:r>
            <a:r>
              <a:rPr lang="en-US" sz="2800" dirty="0">
                <a:latin typeface="Arial" panose="020B0604020202020204" pitchFamily="34" charset="0"/>
                <a:cs typeface="Arial" panose="020B0604020202020204" pitchFamily="34" charset="0"/>
              </a:rPr>
              <a:t>, ka </a:t>
            </a:r>
            <a:r>
              <a:rPr lang="en-US" sz="2800" dirty="0" err="1">
                <a:latin typeface="Arial" panose="020B0604020202020204" pitchFamily="34" charset="0"/>
                <a:cs typeface="Arial" panose="020B0604020202020204" pitchFamily="34" charset="0"/>
              </a:rPr>
              <a:t>tulkam</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tulkotājam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nav</a:t>
            </a:r>
            <a:r>
              <a:rPr lang="en-US" sz="2800" dirty="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notei</a:t>
            </a:r>
            <a:r>
              <a:rPr lang="lv-LV" sz="2800" dirty="0" smtClean="0">
                <a:latin typeface="Arial" panose="020B0604020202020204" pitchFamily="34" charset="0"/>
                <a:cs typeface="Arial" panose="020B0604020202020204" pitchFamily="34" charset="0"/>
              </a:rPr>
              <a:t>kt</a:t>
            </a:r>
            <a:r>
              <a:rPr lang="en-US" sz="2800" dirty="0" smtClean="0">
                <a:latin typeface="Arial" panose="020B0604020202020204" pitchFamily="34" charset="0"/>
                <a:cs typeface="Arial" panose="020B0604020202020204" pitchFamily="34" charset="0"/>
              </a:rPr>
              <a:t>s </a:t>
            </a:r>
            <a:r>
              <a:rPr lang="en-US" sz="2800" dirty="0" err="1">
                <a:latin typeface="Arial" panose="020B0604020202020204" pitchFamily="34" charset="0"/>
                <a:cs typeface="Arial" panose="020B0604020202020204" pitchFamily="34" charset="0"/>
              </a:rPr>
              <a:t>skaits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valodu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kas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jāpārvalda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taču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tās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kuras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pārvalada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jābūt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izcilā</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līmenī</a:t>
            </a:r>
            <a:r>
              <a:rPr lang="en-US" sz="2800" dirty="0">
                <a:latin typeface="Arial" panose="020B0604020202020204" pitchFamily="34" charset="0"/>
                <a:cs typeface="Arial" panose="020B0604020202020204" pitchFamily="34" charset="0"/>
              </a:rPr>
              <a:t> - </a:t>
            </a:r>
            <a:r>
              <a:rPr lang="en-US" sz="2800" dirty="0" err="1">
                <a:latin typeface="Arial" panose="020B0604020202020204" pitchFamily="34" charset="0"/>
                <a:cs typeface="Arial" panose="020B0604020202020204" pitchFamily="34" charset="0"/>
              </a:rPr>
              <a:t>vienalga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tā</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viena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svešvaloda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vai</a:t>
            </a:r>
            <a:r>
              <a:rPr lang="en-US" sz="2800" dirty="0">
                <a:latin typeface="Arial" panose="020B0604020202020204" pitchFamily="34" charset="0"/>
                <a:cs typeface="Arial" panose="020B0604020202020204" pitchFamily="34" charset="0"/>
              </a:rPr>
              <a:t> 20</a:t>
            </a:r>
            <a:r>
              <a:rPr lang="en-US" sz="2800" dirty="0" smtClean="0">
                <a:latin typeface="Arial" panose="020B0604020202020204" pitchFamily="34" charset="0"/>
                <a:cs typeface="Arial" panose="020B0604020202020204" pitchFamily="34" charset="0"/>
              </a:rPr>
              <a:t>.</a:t>
            </a:r>
            <a:r>
              <a:rPr lang="lv-LV" sz="2800" dirty="0" smtClean="0">
                <a:latin typeface="Arial" panose="020B0604020202020204" pitchFamily="34" charset="0"/>
                <a:cs typeface="Arial" panose="020B0604020202020204" pitchFamily="34" charset="0"/>
              </a:rPr>
              <a:t>”</a:t>
            </a:r>
          </a:p>
        </p:txBody>
      </p:sp>
      <p:sp>
        <p:nvSpPr>
          <p:cNvPr id="4" name="Title 1"/>
          <p:cNvSpPr txBox="1">
            <a:spLocks/>
          </p:cNvSpPr>
          <p:nvPr/>
        </p:nvSpPr>
        <p:spPr>
          <a:xfrm>
            <a:off x="0" y="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lv-LV" sz="4400" dirty="0" smtClean="0"/>
              <a:t>Komentāri</a:t>
            </a:r>
            <a:endParaRPr lang="en-US" sz="4400" dirty="0"/>
          </a:p>
        </p:txBody>
      </p:sp>
    </p:spTree>
    <p:extLst>
      <p:ext uri="{BB962C8B-B14F-4D97-AF65-F5344CB8AC3E}">
        <p14:creationId xmlns:p14="http://schemas.microsoft.com/office/powerpoint/2010/main" val="185968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601196" cy="660400"/>
          </a:xfrm>
        </p:spPr>
        <p:txBody>
          <a:bodyPr>
            <a:normAutofit fontScale="90000"/>
          </a:bodyPr>
          <a:lstStyle/>
          <a:p>
            <a:r>
              <a:rPr lang="lv-LV" sz="5300" dirty="0"/>
              <a:t>Jēdzieni</a:t>
            </a:r>
            <a:endParaRPr lang="en-US" dirty="0"/>
          </a:p>
        </p:txBody>
      </p:sp>
      <p:sp>
        <p:nvSpPr>
          <p:cNvPr id="3" name="Content Placeholder 2"/>
          <p:cNvSpPr>
            <a:spLocks noGrp="1"/>
          </p:cNvSpPr>
          <p:nvPr>
            <p:ph idx="1"/>
          </p:nvPr>
        </p:nvSpPr>
        <p:spPr>
          <a:xfrm>
            <a:off x="502263" y="1237958"/>
            <a:ext cx="9696813" cy="5514534"/>
          </a:xfrm>
        </p:spPr>
        <p:txBody>
          <a:bodyPr>
            <a:noAutofit/>
          </a:bodyPr>
          <a:lstStyle/>
          <a:p>
            <a:pPr>
              <a:lnSpc>
                <a:spcPct val="150000"/>
              </a:lnSpc>
            </a:pPr>
            <a:r>
              <a:rPr lang="lv-LV" sz="2800" b="1" dirty="0" smtClean="0"/>
              <a:t>Tulks</a:t>
            </a:r>
            <a:r>
              <a:rPr lang="lv-LV" sz="2800" dirty="0" smtClean="0"/>
              <a:t> </a:t>
            </a:r>
            <a:r>
              <a:rPr lang="lv-LV" sz="2800" dirty="0"/>
              <a:t>– </a:t>
            </a:r>
            <a:r>
              <a:rPr lang="lv-LV" sz="2800" dirty="0" smtClean="0"/>
              <a:t>tulkotājs, </a:t>
            </a:r>
            <a:r>
              <a:rPr lang="lv-LV" sz="2800" dirty="0"/>
              <a:t>kas mutiski tulko tekstu no vienas valodas citā valodā; </a:t>
            </a:r>
            <a:r>
              <a:rPr lang="lv-LV" sz="2800" dirty="0" smtClean="0"/>
              <a:t>speciālists</a:t>
            </a:r>
            <a:r>
              <a:rPr lang="lv-LV" sz="2800" dirty="0"/>
              <a:t>, kurš specializējies runāta teksta tulkošanā mutvārdos</a:t>
            </a:r>
            <a:r>
              <a:rPr lang="lv-LV" sz="2800" dirty="0" smtClean="0"/>
              <a:t>.</a:t>
            </a:r>
          </a:p>
          <a:p>
            <a:pPr>
              <a:lnSpc>
                <a:spcPct val="150000"/>
              </a:lnSpc>
            </a:pPr>
            <a:endParaRPr lang="lv-LV" sz="2800" dirty="0"/>
          </a:p>
          <a:p>
            <a:pPr>
              <a:lnSpc>
                <a:spcPct val="150000"/>
              </a:lnSpc>
            </a:pPr>
            <a:r>
              <a:rPr lang="lv-LV" sz="2800" b="1" dirty="0" smtClean="0"/>
              <a:t>Tulkotājs</a:t>
            </a:r>
            <a:r>
              <a:rPr lang="lv-LV" sz="2800" dirty="0" smtClean="0"/>
              <a:t> </a:t>
            </a:r>
            <a:r>
              <a:rPr lang="lv-LV" sz="2800" dirty="0"/>
              <a:t>– cilvēks, kas rakstiski tulko vārdus, tekstu no vienas valodas citā valodā; speciālists, kurš specializējies vienā valodā rakstīta teksta tulkošanā citā valodā. </a:t>
            </a:r>
          </a:p>
        </p:txBody>
      </p:sp>
    </p:spTree>
    <p:extLst>
      <p:ext uri="{BB962C8B-B14F-4D97-AF65-F5344CB8AC3E}">
        <p14:creationId xmlns:p14="http://schemas.microsoft.com/office/powerpoint/2010/main" val="4160312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601196" cy="660400"/>
          </a:xfrm>
        </p:spPr>
        <p:txBody>
          <a:bodyPr>
            <a:normAutofit fontScale="90000"/>
          </a:bodyPr>
          <a:lstStyle/>
          <a:p>
            <a:r>
              <a:rPr lang="lv-LV" sz="5300" dirty="0"/>
              <a:t>Jēdzieni</a:t>
            </a:r>
            <a:endParaRPr lang="en-US" dirty="0"/>
          </a:p>
        </p:txBody>
      </p:sp>
      <p:sp>
        <p:nvSpPr>
          <p:cNvPr id="4" name="Content Placeholder 3"/>
          <p:cNvSpPr>
            <a:spLocks noGrp="1"/>
          </p:cNvSpPr>
          <p:nvPr>
            <p:ph idx="1"/>
          </p:nvPr>
        </p:nvSpPr>
        <p:spPr>
          <a:xfrm>
            <a:off x="502264" y="1316527"/>
            <a:ext cx="8596668" cy="3880773"/>
          </a:xfrm>
        </p:spPr>
        <p:txBody>
          <a:bodyPr>
            <a:normAutofit/>
          </a:bodyPr>
          <a:lstStyle/>
          <a:p>
            <a:pPr>
              <a:lnSpc>
                <a:spcPct val="150000"/>
              </a:lnSpc>
            </a:pPr>
            <a:r>
              <a:rPr lang="lv-LV" sz="3200" b="1" dirty="0" smtClean="0"/>
              <a:t>Tēls </a:t>
            </a:r>
            <a:r>
              <a:rPr lang="lv-LV" sz="3200" dirty="0"/>
              <a:t>– priekšstats, atspoguļojums </a:t>
            </a:r>
            <a:r>
              <a:rPr lang="lv-LV" sz="3200" dirty="0" smtClean="0"/>
              <a:t>apziņā</a:t>
            </a:r>
          </a:p>
          <a:p>
            <a:pPr>
              <a:lnSpc>
                <a:spcPct val="150000"/>
              </a:lnSpc>
            </a:pPr>
            <a:endParaRPr lang="lv-LV" sz="3200" dirty="0"/>
          </a:p>
          <a:p>
            <a:pPr>
              <a:lnSpc>
                <a:spcPct val="150000"/>
              </a:lnSpc>
            </a:pPr>
            <a:r>
              <a:rPr lang="lv-LV" sz="3200" b="1" dirty="0" smtClean="0"/>
              <a:t>Prestižs</a:t>
            </a:r>
            <a:r>
              <a:rPr lang="lv-LV" sz="3200" dirty="0" smtClean="0"/>
              <a:t> </a:t>
            </a:r>
            <a:r>
              <a:rPr lang="lv-LV" sz="3200" dirty="0"/>
              <a:t>– ekonomiskais faktors, autoritāte, cieņa, </a:t>
            </a:r>
            <a:r>
              <a:rPr lang="lv-LV" sz="3200" dirty="0" smtClean="0"/>
              <a:t>ietekme</a:t>
            </a:r>
            <a:endParaRPr lang="en-US" sz="3200" dirty="0"/>
          </a:p>
        </p:txBody>
      </p:sp>
    </p:spTree>
    <p:extLst>
      <p:ext uri="{BB962C8B-B14F-4D97-AF65-F5344CB8AC3E}">
        <p14:creationId xmlns:p14="http://schemas.microsoft.com/office/powerpoint/2010/main" val="54987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601196" cy="571500"/>
          </a:xfrm>
        </p:spPr>
        <p:txBody>
          <a:bodyPr>
            <a:noAutofit/>
          </a:bodyPr>
          <a:lstStyle/>
          <a:p>
            <a:r>
              <a:rPr lang="lv-LV" sz="4800" dirty="0" smtClean="0"/>
              <a:t>Veiktie </a:t>
            </a:r>
            <a:r>
              <a:rPr lang="lv-LV" sz="4800" dirty="0"/>
              <a:t>uzdevumi</a:t>
            </a:r>
            <a:endParaRPr lang="en-US" sz="4800" dirty="0"/>
          </a:p>
        </p:txBody>
      </p:sp>
      <p:sp>
        <p:nvSpPr>
          <p:cNvPr id="3" name="Content Placeholder 2"/>
          <p:cNvSpPr>
            <a:spLocks noGrp="1"/>
          </p:cNvSpPr>
          <p:nvPr>
            <p:ph idx="1"/>
          </p:nvPr>
        </p:nvSpPr>
        <p:spPr>
          <a:xfrm>
            <a:off x="502263" y="787791"/>
            <a:ext cx="10020371" cy="6070209"/>
          </a:xfrm>
        </p:spPr>
        <p:txBody>
          <a:bodyPr>
            <a:normAutofit/>
          </a:bodyPr>
          <a:lstStyle/>
          <a:p>
            <a:pPr marL="0" indent="0">
              <a:lnSpc>
                <a:spcPct val="150000"/>
              </a:lnSpc>
              <a:spcBef>
                <a:spcPct val="0"/>
              </a:spcBef>
              <a:buFont typeface="Arial" charset="0"/>
              <a:buNone/>
            </a:pPr>
            <a:r>
              <a:rPr lang="lv-LV" sz="2400" dirty="0"/>
              <a:t>Pirmdiena: </a:t>
            </a:r>
            <a:endParaRPr lang="en-GB" sz="2400" dirty="0"/>
          </a:p>
          <a:p>
            <a:pPr lvl="1">
              <a:spcBef>
                <a:spcPct val="0"/>
              </a:spcBef>
            </a:pPr>
            <a:r>
              <a:rPr lang="lv-LV" sz="2000" dirty="0" smtClean="0"/>
              <a:t>Pirmā sanāksme un nedēļas uzdevumu sadale; </a:t>
            </a:r>
            <a:endParaRPr lang="en-GB" sz="2000" dirty="0"/>
          </a:p>
          <a:p>
            <a:pPr lvl="1">
              <a:spcBef>
                <a:spcPct val="0"/>
              </a:spcBef>
            </a:pPr>
            <a:r>
              <a:rPr lang="lv-LV" sz="2000" dirty="0" smtClean="0"/>
              <a:t>Kopīga aptauju jautājumu rakstīšana.</a:t>
            </a:r>
            <a:endParaRPr lang="en-GB" sz="2000" dirty="0"/>
          </a:p>
          <a:p>
            <a:pPr marL="0" indent="0">
              <a:lnSpc>
                <a:spcPct val="150000"/>
              </a:lnSpc>
              <a:spcBef>
                <a:spcPct val="0"/>
              </a:spcBef>
              <a:buFont typeface="Arial" charset="0"/>
              <a:buNone/>
            </a:pPr>
            <a:r>
              <a:rPr lang="lv-LV" sz="2400" dirty="0"/>
              <a:t>Otrdiena:</a:t>
            </a:r>
            <a:endParaRPr lang="en-GB" sz="2400" dirty="0"/>
          </a:p>
          <a:p>
            <a:pPr lvl="1">
              <a:spcBef>
                <a:spcPct val="0"/>
              </a:spcBef>
            </a:pPr>
            <a:r>
              <a:rPr lang="lv-LV" sz="2000" dirty="0" smtClean="0"/>
              <a:t>Tiek izvēlētas respondentu grupas un mutisko aptauju vietas;</a:t>
            </a:r>
            <a:endParaRPr lang="en-GB" sz="2000" dirty="0"/>
          </a:p>
          <a:p>
            <a:pPr lvl="1">
              <a:spcBef>
                <a:spcPct val="0"/>
              </a:spcBef>
            </a:pPr>
            <a:r>
              <a:rPr lang="lv-LV" sz="2000" dirty="0" smtClean="0"/>
              <a:t>Tiek izveidotas un izsūtītas aptaujas</a:t>
            </a:r>
            <a:endParaRPr lang="en-GB" sz="2000" dirty="0"/>
          </a:p>
          <a:p>
            <a:pPr marL="0" indent="0">
              <a:lnSpc>
                <a:spcPct val="150000"/>
              </a:lnSpc>
              <a:spcBef>
                <a:spcPct val="0"/>
              </a:spcBef>
              <a:buFont typeface="Arial" charset="0"/>
              <a:buNone/>
            </a:pPr>
            <a:r>
              <a:rPr lang="lv-LV" sz="2400" dirty="0"/>
              <a:t>Trešdiena: </a:t>
            </a:r>
            <a:endParaRPr lang="en-GB" sz="2400" dirty="0"/>
          </a:p>
          <a:p>
            <a:pPr lvl="1">
              <a:lnSpc>
                <a:spcPct val="150000"/>
              </a:lnSpc>
              <a:spcBef>
                <a:spcPct val="0"/>
              </a:spcBef>
            </a:pPr>
            <a:r>
              <a:rPr lang="lv-LV" sz="2000" dirty="0" smtClean="0"/>
              <a:t>Veicām mutiskās aptaujas</a:t>
            </a:r>
          </a:p>
          <a:p>
            <a:pPr lvl="1">
              <a:lnSpc>
                <a:spcPct val="150000"/>
              </a:lnSpc>
              <a:spcBef>
                <a:spcPct val="0"/>
              </a:spcBef>
            </a:pPr>
            <a:r>
              <a:rPr lang="lv-LV" sz="2000" dirty="0" smtClean="0"/>
              <a:t>Apkopojām aptauju datus</a:t>
            </a:r>
            <a:endParaRPr lang="en-GB" sz="2000" dirty="0"/>
          </a:p>
          <a:p>
            <a:pPr marL="0" indent="0">
              <a:lnSpc>
                <a:spcPct val="150000"/>
              </a:lnSpc>
              <a:spcBef>
                <a:spcPct val="0"/>
              </a:spcBef>
              <a:buFont typeface="Arial" charset="0"/>
              <a:buNone/>
            </a:pPr>
            <a:r>
              <a:rPr lang="lv-LV" sz="2400" dirty="0"/>
              <a:t>Ceturtdiena:</a:t>
            </a:r>
            <a:endParaRPr lang="en-GB" sz="2400" dirty="0"/>
          </a:p>
          <a:p>
            <a:pPr lvl="1">
              <a:lnSpc>
                <a:spcPct val="150000"/>
              </a:lnSpc>
              <a:spcBef>
                <a:spcPct val="0"/>
              </a:spcBef>
            </a:pPr>
            <a:r>
              <a:rPr lang="lv-LV" sz="2000" dirty="0" smtClean="0"/>
              <a:t>Veidojām </a:t>
            </a:r>
            <a:r>
              <a:rPr lang="lv-LV" sz="2000" dirty="0"/>
              <a:t>diagrammas un prezentāciju</a:t>
            </a:r>
            <a:endParaRPr lang="en-GB" sz="2000" dirty="0"/>
          </a:p>
          <a:p>
            <a:pPr marL="0" indent="0">
              <a:lnSpc>
                <a:spcPct val="150000"/>
              </a:lnSpc>
              <a:spcBef>
                <a:spcPct val="0"/>
              </a:spcBef>
              <a:buFont typeface="Arial" charset="0"/>
              <a:buNone/>
            </a:pPr>
            <a:r>
              <a:rPr lang="lv-LV" sz="2400" dirty="0"/>
              <a:t>Piektdiena:</a:t>
            </a:r>
            <a:endParaRPr lang="en-GB" sz="2400" dirty="0"/>
          </a:p>
          <a:p>
            <a:pPr lvl="1">
              <a:lnSpc>
                <a:spcPct val="150000"/>
              </a:lnSpc>
              <a:spcBef>
                <a:spcPct val="0"/>
              </a:spcBef>
            </a:pPr>
            <a:r>
              <a:rPr lang="lv-LV" sz="2000" b="1" dirty="0" smtClean="0"/>
              <a:t>Te </a:t>
            </a:r>
            <a:r>
              <a:rPr lang="lv-LV" sz="2000" b="1" dirty="0"/>
              <a:t>nu mēs esam!</a:t>
            </a:r>
            <a:endParaRPr lang="en-GB" sz="2000" b="1" dirty="0"/>
          </a:p>
          <a:p>
            <a:endParaRPr lang="en-US" dirty="0"/>
          </a:p>
        </p:txBody>
      </p:sp>
    </p:spTree>
    <p:extLst>
      <p:ext uri="{BB962C8B-B14F-4D97-AF65-F5344CB8AC3E}">
        <p14:creationId xmlns:p14="http://schemas.microsoft.com/office/powerpoint/2010/main" val="1379323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321800" cy="1206500"/>
          </a:xfrm>
        </p:spPr>
        <p:txBody>
          <a:bodyPr>
            <a:noAutofit/>
          </a:bodyPr>
          <a:lstStyle/>
          <a:p>
            <a:r>
              <a:rPr lang="lv-LV" sz="4000" dirty="0" smtClean="0"/>
              <a:t>Respondentu skaits pēc vecuma grupām</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6193941"/>
              </p:ext>
            </p:extLst>
          </p:nvPr>
        </p:nvGraphicFramePr>
        <p:xfrm>
          <a:off x="481368" y="792163"/>
          <a:ext cx="8624532" cy="5849937"/>
        </p:xfrm>
        <a:graphic>
          <a:graphicData uri="http://schemas.openxmlformats.org/presentationml/2006/ole">
            <mc:AlternateContent xmlns:mc="http://schemas.openxmlformats.org/markup-compatibility/2006">
              <mc:Choice xmlns:v="urn:schemas-microsoft-com:vml" Requires="v">
                <p:oleObj spid="_x0000_s1032" name="Worksheet" r:id="rId4" imgW="8248583" imgH="6115075" progId="Excel.Sheet.8">
                  <p:embed/>
                </p:oleObj>
              </mc:Choice>
              <mc:Fallback>
                <p:oleObj name="Worksheet" r:id="rId4" imgW="8248583" imgH="6115075" progId="Excel.Sheet.8">
                  <p:embed/>
                  <p:pic>
                    <p:nvPicPr>
                      <p:cNvPr id="0" name="Picture 4"/>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368" y="792163"/>
                        <a:ext cx="8624532" cy="5849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42673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80160"/>
          </a:xfrm>
        </p:spPr>
        <p:txBody>
          <a:bodyPr>
            <a:noAutofit/>
          </a:bodyPr>
          <a:lstStyle/>
          <a:p>
            <a:r>
              <a:rPr lang="en-US" sz="4000" dirty="0" err="1"/>
              <a:t>Vai</a:t>
            </a:r>
            <a:r>
              <a:rPr lang="en-US" sz="4000" dirty="0"/>
              <a:t> </a:t>
            </a:r>
            <a:r>
              <a:rPr lang="en-US" sz="4000" dirty="0" err="1"/>
              <a:t>Jums</a:t>
            </a:r>
            <a:r>
              <a:rPr lang="en-US" sz="4000" dirty="0"/>
              <a:t> </a:t>
            </a:r>
            <a:r>
              <a:rPr lang="en-US" sz="4000" dirty="0" err="1"/>
              <a:t>ir</a:t>
            </a:r>
            <a:r>
              <a:rPr lang="en-US" sz="4000" dirty="0"/>
              <a:t> </a:t>
            </a:r>
            <a:r>
              <a:rPr lang="lv-LV" sz="4000" dirty="0"/>
              <a:t>bijusi</a:t>
            </a:r>
            <a:r>
              <a:rPr lang="en-US" sz="4000" dirty="0"/>
              <a:t> </a:t>
            </a:r>
            <a:r>
              <a:rPr lang="en-US" sz="4000" dirty="0" err="1"/>
              <a:t>saskarsme</a:t>
            </a:r>
            <a:r>
              <a:rPr lang="en-US" sz="4000" dirty="0"/>
              <a:t> </a:t>
            </a:r>
            <a:r>
              <a:rPr lang="en-US" sz="4000" dirty="0" err="1"/>
              <a:t>ar</a:t>
            </a:r>
            <a:r>
              <a:rPr lang="en-US" sz="4000" dirty="0"/>
              <a:t> </a:t>
            </a:r>
            <a:r>
              <a:rPr lang="lv-LV" sz="4000" dirty="0"/>
              <a:t/>
            </a:r>
            <a:br>
              <a:rPr lang="lv-LV" sz="4000" dirty="0"/>
            </a:br>
            <a:r>
              <a:rPr lang="en-US" sz="4000" dirty="0" err="1"/>
              <a:t>tulkošanu</a:t>
            </a:r>
            <a:r>
              <a:rPr lang="en-US" sz="4000" dirty="0"/>
              <a:t>/</a:t>
            </a:r>
            <a:r>
              <a:rPr lang="en-US" sz="4000" dirty="0" err="1"/>
              <a:t>tulkiem</a:t>
            </a:r>
            <a:r>
              <a:rPr lang="en-US" sz="4000" dirty="0"/>
              <a:t>/</a:t>
            </a:r>
            <a:r>
              <a:rPr lang="en-US" sz="4000" dirty="0" err="1"/>
              <a:t>tulkotājiem</a:t>
            </a:r>
            <a:r>
              <a:rPr lang="en-US" sz="4000" dirty="0"/>
              <a:t>?</a:t>
            </a:r>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2267645102"/>
              </p:ext>
            </p:extLst>
          </p:nvPr>
        </p:nvGraphicFramePr>
        <p:xfrm>
          <a:off x="0" y="1563688"/>
          <a:ext cx="10209213" cy="5302250"/>
        </p:xfrm>
        <a:graphic>
          <a:graphicData uri="http://schemas.openxmlformats.org/presentationml/2006/ole">
            <mc:AlternateContent xmlns:mc="http://schemas.openxmlformats.org/markup-compatibility/2006">
              <mc:Choice xmlns:v="urn:schemas-microsoft-com:vml" Requires="v">
                <p:oleObj spid="_x0000_s2056" name="Worksheet" r:id="rId4" imgW="10410810" imgH="5629195" progId="Excel.Sheet.8">
                  <p:embed/>
                </p:oleObj>
              </mc:Choice>
              <mc:Fallback>
                <p:oleObj name="Worksheet" r:id="rId4" imgW="10410810" imgH="5629195" progId="Excel.Sheet.8">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563688"/>
                        <a:ext cx="10209213" cy="5302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0330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425354" cy="1266092"/>
          </a:xfrm>
        </p:spPr>
        <p:txBody>
          <a:bodyPr>
            <a:noAutofit/>
          </a:bodyPr>
          <a:lstStyle/>
          <a:p>
            <a:r>
              <a:rPr lang="en-GB" sz="4000" dirty="0" err="1"/>
              <a:t>Vai</a:t>
            </a:r>
            <a:r>
              <a:rPr lang="en-GB" sz="4000" dirty="0"/>
              <a:t> </a:t>
            </a:r>
            <a:r>
              <a:rPr lang="en-GB" sz="4000" dirty="0" err="1"/>
              <a:t>tulkam</a:t>
            </a:r>
            <a:r>
              <a:rPr lang="en-GB" sz="4000" dirty="0"/>
              <a:t>/</a:t>
            </a:r>
            <a:r>
              <a:rPr lang="en-GB" sz="4000" dirty="0" err="1"/>
              <a:t>tulkotājam</a:t>
            </a:r>
            <a:r>
              <a:rPr lang="en-GB" sz="4000" dirty="0"/>
              <a:t>, </a:t>
            </a:r>
            <a:r>
              <a:rPr lang="en-GB" sz="4000" dirty="0" err="1"/>
              <a:t>jūsuprāt</a:t>
            </a:r>
            <a:r>
              <a:rPr lang="en-GB" sz="4000" dirty="0"/>
              <a:t>, </a:t>
            </a:r>
            <a:r>
              <a:rPr lang="en-GB" sz="4000" dirty="0" err="1"/>
              <a:t>ir</a:t>
            </a:r>
            <a:r>
              <a:rPr lang="en-GB" sz="4000" dirty="0"/>
              <a:t> </a:t>
            </a:r>
            <a:r>
              <a:rPr lang="en-GB" sz="4000" dirty="0" err="1"/>
              <a:t>augsts</a:t>
            </a:r>
            <a:r>
              <a:rPr lang="en-GB" sz="4000" dirty="0"/>
              <a:t> </a:t>
            </a:r>
            <a:r>
              <a:rPr lang="en-GB" sz="4000" dirty="0" err="1"/>
              <a:t>vai</a:t>
            </a:r>
            <a:r>
              <a:rPr lang="en-GB" sz="4000" dirty="0"/>
              <a:t> </a:t>
            </a:r>
            <a:r>
              <a:rPr lang="en-GB" sz="4000" dirty="0" err="1"/>
              <a:t>zems</a:t>
            </a:r>
            <a:r>
              <a:rPr lang="en-GB" sz="4000" dirty="0"/>
              <a:t> </a:t>
            </a:r>
            <a:r>
              <a:rPr lang="en-GB" sz="4000" dirty="0" err="1"/>
              <a:t>profesionālais</a:t>
            </a:r>
            <a:r>
              <a:rPr lang="en-GB" sz="4000" dirty="0"/>
              <a:t> </a:t>
            </a:r>
            <a:r>
              <a:rPr lang="en-GB" sz="4000" dirty="0" err="1"/>
              <a:t>prestižs</a:t>
            </a:r>
            <a:r>
              <a:rPr lang="en-GB" sz="4000" dirty="0" smtClean="0"/>
              <a:t>?</a:t>
            </a:r>
            <a:endParaRPr lang="en-US" sz="4000" dirty="0"/>
          </a:p>
        </p:txBody>
      </p:sp>
      <p:sp>
        <p:nvSpPr>
          <p:cNvPr id="3" name="Content Placeholder 2"/>
          <p:cNvSpPr>
            <a:spLocks noGrp="1"/>
          </p:cNvSpPr>
          <p:nvPr>
            <p:ph idx="1"/>
          </p:nvPr>
        </p:nvSpPr>
        <p:spPr/>
        <p:txBody>
          <a:bodyPr/>
          <a:lstStyle/>
          <a:p>
            <a:endParaRPr lang="en-US"/>
          </a:p>
        </p:txBody>
      </p:sp>
      <p:graphicFrame>
        <p:nvGraphicFramePr>
          <p:cNvPr id="5" name="Content Placeholder 5"/>
          <p:cNvGraphicFramePr>
            <a:graphicFrameLocks/>
          </p:cNvGraphicFramePr>
          <p:nvPr>
            <p:extLst>
              <p:ext uri="{D42A27DB-BD31-4B8C-83A1-F6EECF244321}">
                <p14:modId xmlns:p14="http://schemas.microsoft.com/office/powerpoint/2010/main" val="1128506401"/>
              </p:ext>
            </p:extLst>
          </p:nvPr>
        </p:nvGraphicFramePr>
        <p:xfrm>
          <a:off x="3561614" y="1069756"/>
          <a:ext cx="3335176" cy="5395912"/>
        </p:xfrm>
        <a:graphic>
          <a:graphicData uri="http://schemas.openxmlformats.org/presentationml/2006/ole">
            <mc:AlternateContent xmlns:mc="http://schemas.openxmlformats.org/markup-compatibility/2006">
              <mc:Choice xmlns:v="urn:schemas-microsoft-com:vml" Requires="v">
                <p:oleObj spid="_x0000_s3093" name="Worksheet" r:id="rId4" imgW="2790919" imgH="5362500" progId="Excel.Sheet.8">
                  <p:embed/>
                </p:oleObj>
              </mc:Choice>
              <mc:Fallback>
                <p:oleObj name="Worksheet" r:id="rId4" imgW="2790919" imgH="5362500" progId="Excel.Sheet.8">
                  <p:embed/>
                  <p:pic>
                    <p:nvPicPr>
                      <p:cNvPr id="0" name="Picture 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1614" y="1069756"/>
                        <a:ext cx="3335176" cy="5395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Content Placeholder 5"/>
          <p:cNvGraphicFramePr>
            <a:graphicFrameLocks/>
          </p:cNvGraphicFramePr>
          <p:nvPr>
            <p:extLst>
              <p:ext uri="{D42A27DB-BD31-4B8C-83A1-F6EECF244321}">
                <p14:modId xmlns:p14="http://schemas.microsoft.com/office/powerpoint/2010/main" val="989251299"/>
              </p:ext>
            </p:extLst>
          </p:nvPr>
        </p:nvGraphicFramePr>
        <p:xfrm>
          <a:off x="6664335" y="1069756"/>
          <a:ext cx="3260725" cy="5400675"/>
        </p:xfrm>
        <a:graphic>
          <a:graphicData uri="http://schemas.openxmlformats.org/presentationml/2006/ole">
            <mc:AlternateContent xmlns:mc="http://schemas.openxmlformats.org/markup-compatibility/2006">
              <mc:Choice xmlns:v="urn:schemas-microsoft-com:vml" Requires="v">
                <p:oleObj spid="_x0000_s3094" name="Worksheet" r:id="rId7" imgW="2847876" imgH="5057745" progId="Excel.Sheet.8">
                  <p:embed/>
                </p:oleObj>
              </mc:Choice>
              <mc:Fallback>
                <p:oleObj name="Worksheet" r:id="rId7" imgW="2847876" imgH="5057745" progId="Excel.Sheet.8">
                  <p:embed/>
                  <p:pic>
                    <p:nvPicPr>
                      <p:cNvPr id="0" name="Picture 10"/>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64335" y="1069756"/>
                        <a:ext cx="3260725" cy="540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Content Placeholder 5"/>
          <p:cNvGraphicFramePr>
            <a:graphicFrameLocks/>
          </p:cNvGraphicFramePr>
          <p:nvPr>
            <p:extLst>
              <p:ext uri="{D42A27DB-BD31-4B8C-83A1-F6EECF244321}">
                <p14:modId xmlns:p14="http://schemas.microsoft.com/office/powerpoint/2010/main" val="1148144993"/>
              </p:ext>
            </p:extLst>
          </p:nvPr>
        </p:nvGraphicFramePr>
        <p:xfrm>
          <a:off x="171300" y="1069756"/>
          <a:ext cx="3390314" cy="5395912"/>
        </p:xfrm>
        <a:graphic>
          <a:graphicData uri="http://schemas.openxmlformats.org/presentationml/2006/ole">
            <mc:AlternateContent xmlns:mc="http://schemas.openxmlformats.org/markup-compatibility/2006">
              <mc:Choice xmlns:v="urn:schemas-microsoft-com:vml" Requires="v">
                <p:oleObj spid="_x0000_s3095" name="Worksheet" r:id="rId10" imgW="2847876" imgH="5067193" progId="Excel.Sheet.8">
                  <p:embed/>
                </p:oleObj>
              </mc:Choice>
              <mc:Fallback>
                <p:oleObj name="Worksheet" r:id="rId10" imgW="2847876" imgH="5067193" progId="Excel.Sheet.8">
                  <p:embed/>
                  <p:pic>
                    <p:nvPicPr>
                      <p:cNvPr id="0" name="Picture 11"/>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1300" y="1069756"/>
                        <a:ext cx="3390314" cy="5395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3597489" y="6334780"/>
            <a:ext cx="3299301" cy="523220"/>
          </a:xfrm>
          <a:prstGeom prst="rect">
            <a:avLst/>
          </a:prstGeom>
          <a:noFill/>
        </p:spPr>
        <p:txBody>
          <a:bodyPr wrap="none" rtlCol="0">
            <a:spAutoFit/>
          </a:bodyPr>
          <a:lstStyle/>
          <a:p>
            <a:pPr algn="ctr"/>
            <a:r>
              <a:rPr lang="lv-LV" sz="2800" dirty="0" smtClean="0"/>
              <a:t>1 – zems; 5 - augsts</a:t>
            </a:r>
            <a:endParaRPr lang="en-US" sz="2800" dirty="0"/>
          </a:p>
        </p:txBody>
      </p:sp>
    </p:spTree>
    <p:extLst>
      <p:ext uri="{BB962C8B-B14F-4D97-AF65-F5344CB8AC3E}">
        <p14:creationId xmlns:p14="http://schemas.microsoft.com/office/powerpoint/2010/main" val="592538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74002" cy="1294228"/>
          </a:xfrm>
        </p:spPr>
        <p:txBody>
          <a:bodyPr>
            <a:normAutofit/>
          </a:bodyPr>
          <a:lstStyle/>
          <a:p>
            <a:r>
              <a:rPr lang="en-GB" dirty="0" err="1"/>
              <a:t>Cik</a:t>
            </a:r>
            <a:r>
              <a:rPr lang="en-GB" dirty="0"/>
              <a:t> </a:t>
            </a:r>
            <a:r>
              <a:rPr lang="en-GB" dirty="0" err="1"/>
              <a:t>svarīga</a:t>
            </a:r>
            <a:r>
              <a:rPr lang="en-GB" dirty="0"/>
              <a:t>, </a:t>
            </a:r>
            <a:r>
              <a:rPr lang="en-GB" dirty="0" err="1"/>
              <a:t>jūsuprāt</a:t>
            </a:r>
            <a:r>
              <a:rPr lang="en-GB" dirty="0"/>
              <a:t>, </a:t>
            </a:r>
            <a:r>
              <a:rPr lang="en-GB" dirty="0" err="1"/>
              <a:t>šī</a:t>
            </a:r>
            <a:r>
              <a:rPr lang="en-GB" dirty="0"/>
              <a:t> </a:t>
            </a:r>
            <a:r>
              <a:rPr lang="en-GB" dirty="0" err="1"/>
              <a:t>profesija</a:t>
            </a:r>
            <a:r>
              <a:rPr lang="en-GB" dirty="0"/>
              <a:t> </a:t>
            </a:r>
            <a:r>
              <a:rPr lang="en-GB" dirty="0" err="1"/>
              <a:t>ir</a:t>
            </a:r>
            <a:r>
              <a:rPr lang="en-GB" dirty="0"/>
              <a:t> </a:t>
            </a:r>
            <a:r>
              <a:rPr lang="en-GB" dirty="0" err="1"/>
              <a:t>tautsaimniecībā</a:t>
            </a:r>
            <a:r>
              <a:rPr lang="en-GB" dirty="0"/>
              <a:t> </a:t>
            </a:r>
            <a:r>
              <a:rPr lang="en-GB" dirty="0" err="1"/>
              <a:t>vai</a:t>
            </a:r>
            <a:r>
              <a:rPr lang="en-GB" dirty="0"/>
              <a:t> </a:t>
            </a:r>
            <a:r>
              <a:rPr lang="en-GB" dirty="0" err="1"/>
              <a:t>ekonomikā</a:t>
            </a:r>
            <a:r>
              <a:rPr lang="en-GB" dirty="0" smtClean="0"/>
              <a:t>?</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ontent Placeholder 5"/>
          <p:cNvGraphicFramePr>
            <a:graphicFrameLocks/>
          </p:cNvGraphicFramePr>
          <p:nvPr>
            <p:extLst>
              <p:ext uri="{D42A27DB-BD31-4B8C-83A1-F6EECF244321}">
                <p14:modId xmlns:p14="http://schemas.microsoft.com/office/powerpoint/2010/main" val="1337833340"/>
              </p:ext>
            </p:extLst>
          </p:nvPr>
        </p:nvGraphicFramePr>
        <p:xfrm>
          <a:off x="3534201" y="1139483"/>
          <a:ext cx="3077614" cy="5227638"/>
        </p:xfrm>
        <a:graphic>
          <a:graphicData uri="http://schemas.openxmlformats.org/presentationml/2006/ole">
            <mc:AlternateContent xmlns:mc="http://schemas.openxmlformats.org/markup-compatibility/2006">
              <mc:Choice xmlns:v="urn:schemas-microsoft-com:vml" Requires="v">
                <p:oleObj spid="_x0000_s4116" name="Worksheet" r:id="rId4" imgW="2847876" imgH="5057745" progId="Excel.Sheet.8">
                  <p:embed/>
                </p:oleObj>
              </mc:Choice>
              <mc:Fallback>
                <p:oleObj name="Worksheet" r:id="rId4" imgW="2847876" imgH="5057745" progId="Excel.Sheet.8">
                  <p:embed/>
                  <p:pic>
                    <p:nvPicPr>
                      <p:cNvPr id="0" name="Picture 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4201" y="1139483"/>
                        <a:ext cx="3077614" cy="5227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Content Placeholder 5"/>
          <p:cNvGraphicFramePr>
            <a:graphicFrameLocks/>
          </p:cNvGraphicFramePr>
          <p:nvPr>
            <p:extLst>
              <p:ext uri="{D42A27DB-BD31-4B8C-83A1-F6EECF244321}">
                <p14:modId xmlns:p14="http://schemas.microsoft.com/office/powerpoint/2010/main" val="2476099305"/>
              </p:ext>
            </p:extLst>
          </p:nvPr>
        </p:nvGraphicFramePr>
        <p:xfrm>
          <a:off x="6700745" y="1139483"/>
          <a:ext cx="3201988" cy="5227638"/>
        </p:xfrm>
        <a:graphic>
          <a:graphicData uri="http://schemas.openxmlformats.org/presentationml/2006/ole">
            <mc:AlternateContent xmlns:mc="http://schemas.openxmlformats.org/markup-compatibility/2006">
              <mc:Choice xmlns:v="urn:schemas-microsoft-com:vml" Requires="v">
                <p:oleObj spid="_x0000_s4117" name="Worksheet" r:id="rId7" imgW="2847876" imgH="5057745" progId="Excel.Sheet.8">
                  <p:embed/>
                </p:oleObj>
              </mc:Choice>
              <mc:Fallback>
                <p:oleObj name="Worksheet" r:id="rId7" imgW="2847876" imgH="5057745" progId="Excel.Sheet.8">
                  <p:embed/>
                  <p:pic>
                    <p:nvPicPr>
                      <p:cNvPr id="0" name="Picture 9"/>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00745" y="1139483"/>
                        <a:ext cx="3201988" cy="5227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Content Placeholder 5"/>
          <p:cNvGraphicFramePr>
            <a:graphicFrameLocks/>
          </p:cNvGraphicFramePr>
          <p:nvPr>
            <p:extLst>
              <p:ext uri="{D42A27DB-BD31-4B8C-83A1-F6EECF244321}">
                <p14:modId xmlns:p14="http://schemas.microsoft.com/office/powerpoint/2010/main" val="3586113014"/>
              </p:ext>
            </p:extLst>
          </p:nvPr>
        </p:nvGraphicFramePr>
        <p:xfrm>
          <a:off x="232432" y="1139483"/>
          <a:ext cx="3152775" cy="5227638"/>
        </p:xfrm>
        <a:graphic>
          <a:graphicData uri="http://schemas.openxmlformats.org/presentationml/2006/ole">
            <mc:AlternateContent xmlns:mc="http://schemas.openxmlformats.org/markup-compatibility/2006">
              <mc:Choice xmlns:v="urn:schemas-microsoft-com:vml" Requires="v">
                <p:oleObj spid="_x0000_s4118" name="Worksheet" r:id="rId10" imgW="2847876" imgH="5057745" progId="Excel.Sheet.8">
                  <p:embed/>
                </p:oleObj>
              </mc:Choice>
              <mc:Fallback>
                <p:oleObj name="Worksheet" r:id="rId10" imgW="2847876" imgH="5057745" progId="Excel.Sheet.8">
                  <p:embed/>
                  <p:pic>
                    <p:nvPicPr>
                      <p:cNvPr id="0" name="Picture 10"/>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2432" y="1139483"/>
                        <a:ext cx="3152775" cy="5227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2646331" y="6334780"/>
            <a:ext cx="4853354" cy="523220"/>
          </a:xfrm>
          <a:prstGeom prst="rect">
            <a:avLst/>
          </a:prstGeom>
          <a:noFill/>
        </p:spPr>
        <p:txBody>
          <a:bodyPr wrap="square" rtlCol="0">
            <a:spAutoFit/>
          </a:bodyPr>
          <a:lstStyle/>
          <a:p>
            <a:r>
              <a:rPr lang="lv-LV" sz="2800" dirty="0" smtClean="0"/>
              <a:t>1 – nesvarīga; 5 – ļoti svarīga</a:t>
            </a:r>
            <a:endParaRPr lang="en-US" sz="2800" dirty="0"/>
          </a:p>
        </p:txBody>
      </p:sp>
    </p:spTree>
    <p:extLst>
      <p:ext uri="{BB962C8B-B14F-4D97-AF65-F5344CB8AC3E}">
        <p14:creationId xmlns:p14="http://schemas.microsoft.com/office/powerpoint/2010/main" val="1892770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279</TotalTime>
  <Words>617</Words>
  <Application>Microsoft Office PowerPoint</Application>
  <PresentationFormat>Widescreen</PresentationFormat>
  <Paragraphs>100</Paragraphs>
  <Slides>25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Times New Roman</vt:lpstr>
      <vt:lpstr>Trebuchet MS</vt:lpstr>
      <vt:lpstr>Wingdings 3</vt:lpstr>
      <vt:lpstr>Facet</vt:lpstr>
      <vt:lpstr>Worksheet</vt:lpstr>
      <vt:lpstr>Tulkotāja tēls un prestižs sabiedrībā</vt:lpstr>
      <vt:lpstr>Aktualitāte</vt:lpstr>
      <vt:lpstr>Jēdzieni</vt:lpstr>
      <vt:lpstr>Jēdzieni</vt:lpstr>
      <vt:lpstr>Veiktie uzdevumi</vt:lpstr>
      <vt:lpstr>Respondentu skaits pēc vecuma grupām</vt:lpstr>
      <vt:lpstr>Vai Jums ir bijusi saskarsme ar  tulkošanu/tulkiem/tulkotājiem?</vt:lpstr>
      <vt:lpstr>Vai tulkam/tulkotājam, jūsuprāt, ir augsts vai zems profesionālais prestižs?</vt:lpstr>
      <vt:lpstr>Cik svarīga, jūsuprāt, šī profesija ir tautsaimniecībā vai ekonomikā?</vt:lpstr>
      <vt:lpstr>Cik valodas, jūsuprāt, pārvalda tulks/tulkotājs?</vt:lpstr>
      <vt:lpstr>Cik valodas, jūsuprāt, ir jāpārvalda tulkam/tulkotājam?</vt:lpstr>
      <vt:lpstr>Kāpēc Jūs šo profesiju apgūstat augstskolā?</vt:lpstr>
      <vt:lpstr>Vai, jūsuprāt, ir vērts šo profesiju apgūt augstskolā? </vt:lpstr>
      <vt:lpstr>Kādi, jūsuprāt, ir galvenie faktori, kas nosaka, vai tulks/tulkotājs ir profesionālis vai nē?</vt:lpstr>
      <vt:lpstr>Kādi, jūsuprāt, ir galvenie faktori, kas nosaka, vai tulks/tulkotājs ir profesionālis vai nē?</vt:lpstr>
      <vt:lpstr>Kur pamatā strādā tulks/tulkotājs?</vt:lpstr>
      <vt:lpstr>Cik vidēji pelna tulks/tulkotājs?</vt:lpstr>
      <vt:lpstr>Vai kāds no Jūsu ģimenes locekļiem/paziņām vēlētos kļūt par tulku?</vt:lpstr>
      <vt:lpstr>Vai šī, jūsuprāt, varētu būt interesanta profesija?</vt:lpstr>
      <vt:lpstr>Kāda ir atšķirība starp tulku un tulkotāju?</vt:lpstr>
      <vt:lpstr>Kas ir tulka/tulkotāja darba instruments?</vt:lpstr>
      <vt:lpstr>Profesiju salīdzinājums pēc to prestiža (dilstošā secībā)</vt:lpstr>
      <vt:lpstr>Komentāri</vt:lpstr>
      <vt:lpstr>PowerPoint Presentation</vt:lpstr>
      <vt:lpstr>PowerPoint Presentation</vt:lpstr>
    </vt:vector>
  </TitlesOfParts>
  <Company>HEAVEN KILLERS RELEASE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Tulkotāja tēls un prestižs sabiedrībā</dc:title>
  <dc:creator>Choko-Happy-Place</dc:creator>
  <cp:lastModifiedBy>guntars dreijers</cp:lastModifiedBy>
  <cp:revision>27</cp:revision>
  <dcterms:created xsi:type="dcterms:W3CDTF">2015-04-16T17:07:20Z</dcterms:created>
  <dcterms:modified xsi:type="dcterms:W3CDTF">2016-05-15T18:27:39Z</dcterms:modified>
</cp:coreProperties>
</file>